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84" r:id="rId2"/>
    <p:sldId id="373" r:id="rId3"/>
    <p:sldId id="397" r:id="rId4"/>
    <p:sldId id="435" r:id="rId5"/>
    <p:sldId id="450" r:id="rId6"/>
    <p:sldId id="437" r:id="rId7"/>
    <p:sldId id="436" r:id="rId8"/>
    <p:sldId id="439" r:id="rId9"/>
    <p:sldId id="445" r:id="rId10"/>
    <p:sldId id="451" r:id="rId11"/>
    <p:sldId id="406" r:id="rId12"/>
    <p:sldId id="426" r:id="rId13"/>
    <p:sldId id="398" r:id="rId14"/>
    <p:sldId id="409" r:id="rId15"/>
    <p:sldId id="438" r:id="rId16"/>
    <p:sldId id="440" r:id="rId17"/>
    <p:sldId id="442" r:id="rId18"/>
    <p:sldId id="448" r:id="rId19"/>
    <p:sldId id="419" r:id="rId20"/>
    <p:sldId id="379" r:id="rId21"/>
    <p:sldId id="392" r:id="rId22"/>
    <p:sldId id="446" r:id="rId23"/>
    <p:sldId id="447" r:id="rId24"/>
    <p:sldId id="443" r:id="rId25"/>
    <p:sldId id="454" r:id="rId26"/>
    <p:sldId id="413" r:id="rId27"/>
    <p:sldId id="414" r:id="rId28"/>
    <p:sldId id="415" r:id="rId29"/>
    <p:sldId id="416" r:id="rId30"/>
    <p:sldId id="417" r:id="rId31"/>
    <p:sldId id="418" r:id="rId32"/>
    <p:sldId id="428" r:id="rId33"/>
    <p:sldId id="420" r:id="rId34"/>
    <p:sldId id="421" r:id="rId35"/>
    <p:sldId id="422" r:id="rId36"/>
    <p:sldId id="423" r:id="rId37"/>
    <p:sldId id="424" r:id="rId38"/>
    <p:sldId id="425" r:id="rId39"/>
  </p:sldIdLst>
  <p:sldSz cx="9906000" cy="6858000" type="A4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in Dalton" initials="CD" lastIdx="1" clrIdx="0">
    <p:extLst>
      <p:ext uri="{19B8F6BF-5375-455C-9EA6-DF929625EA0E}">
        <p15:presenceInfo xmlns:p15="http://schemas.microsoft.com/office/powerpoint/2012/main" userId="S-1-5-21-4238397453-3859407216-2175834750-15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5E2"/>
    <a:srgbClr val="0000FF"/>
    <a:srgbClr val="000000"/>
    <a:srgbClr val="EAEAEA"/>
    <a:srgbClr val="CCE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734" autoAdjust="0"/>
    <p:restoredTop sz="97117" autoAdjust="0"/>
  </p:normalViewPr>
  <p:slideViewPr>
    <p:cSldViewPr>
      <p:cViewPr varScale="1">
        <p:scale>
          <a:sx n="106" d="100"/>
          <a:sy n="106" d="100"/>
        </p:scale>
        <p:origin x="1020" y="114"/>
      </p:cViewPr>
      <p:guideLst>
        <p:guide orient="horz" pos="2160"/>
        <p:guide pos="312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0F174-EEDC-4B8A-8C12-6C25057D0FA5}" type="doc">
      <dgm:prSet loTypeId="urn:microsoft.com/office/officeart/2005/8/layout/hierarchy6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IE"/>
        </a:p>
      </dgm:t>
    </dgm:pt>
    <dgm:pt modelId="{A25CE573-F3C1-4690-8332-39075D28641D}">
      <dgm:prSet phldrT="[Text]"/>
      <dgm:spPr/>
      <dgm:t>
        <a:bodyPr/>
        <a:lstStyle/>
        <a:p>
          <a:r>
            <a:rPr lang="en-IE" dirty="0"/>
            <a:t>Water Analysis</a:t>
          </a:r>
        </a:p>
      </dgm:t>
    </dgm:pt>
    <dgm:pt modelId="{68F37437-DE0C-43E1-9F30-A1311EF3AC2D}" type="parTrans" cxnId="{20C3ECFE-E35E-4C4D-9CB1-0A546EFADA9E}">
      <dgm:prSet/>
      <dgm:spPr/>
      <dgm:t>
        <a:bodyPr/>
        <a:lstStyle/>
        <a:p>
          <a:endParaRPr lang="en-IE"/>
        </a:p>
      </dgm:t>
    </dgm:pt>
    <dgm:pt modelId="{79F25F38-0BB1-497C-B0C7-AA437E3564C3}" type="sibTrans" cxnId="{20C3ECFE-E35E-4C4D-9CB1-0A546EFADA9E}">
      <dgm:prSet/>
      <dgm:spPr/>
      <dgm:t>
        <a:bodyPr/>
        <a:lstStyle/>
        <a:p>
          <a:endParaRPr lang="en-IE"/>
        </a:p>
      </dgm:t>
    </dgm:pt>
    <dgm:pt modelId="{DCB92AD7-BCE6-462C-AFD8-0A2801C7D0EF}">
      <dgm:prSet phldrT="[Text]"/>
      <dgm:spPr/>
      <dgm:t>
        <a:bodyPr/>
        <a:lstStyle/>
        <a:p>
          <a:r>
            <a:rPr lang="en-IE" dirty="0"/>
            <a:t>Oil in Water</a:t>
          </a:r>
        </a:p>
      </dgm:t>
    </dgm:pt>
    <dgm:pt modelId="{692B5C82-A030-4B44-AC14-23E5EE77D753}" type="parTrans" cxnId="{3F7F0C30-78D0-4AF8-AB81-2B899D61AC1B}">
      <dgm:prSet/>
      <dgm:spPr/>
      <dgm:t>
        <a:bodyPr/>
        <a:lstStyle/>
        <a:p>
          <a:endParaRPr lang="en-IE" dirty="0"/>
        </a:p>
      </dgm:t>
    </dgm:pt>
    <dgm:pt modelId="{147E97CB-8400-468E-8D4C-AF7125B02947}" type="sibTrans" cxnId="{3F7F0C30-78D0-4AF8-AB81-2B899D61AC1B}">
      <dgm:prSet/>
      <dgm:spPr/>
      <dgm:t>
        <a:bodyPr/>
        <a:lstStyle/>
        <a:p>
          <a:endParaRPr lang="en-IE"/>
        </a:p>
      </dgm:t>
    </dgm:pt>
    <dgm:pt modelId="{0595CC83-4E15-48E7-90FB-916F9A3AE502}">
      <dgm:prSet phldrT="[Text]"/>
      <dgm:spPr/>
      <dgm:t>
        <a:bodyPr/>
        <a:lstStyle/>
        <a:p>
          <a:r>
            <a:rPr lang="en-IE" dirty="0"/>
            <a:t>Environmental</a:t>
          </a:r>
        </a:p>
      </dgm:t>
    </dgm:pt>
    <dgm:pt modelId="{64C269EB-1108-4676-A810-D356273960B2}" type="parTrans" cxnId="{CD8D3F80-8E90-4484-AD48-57331E2D3441}">
      <dgm:prSet/>
      <dgm:spPr/>
      <dgm:t>
        <a:bodyPr/>
        <a:lstStyle/>
        <a:p>
          <a:endParaRPr lang="en-IE" dirty="0"/>
        </a:p>
      </dgm:t>
    </dgm:pt>
    <dgm:pt modelId="{00AC8B3E-17BA-42AE-B13B-C155A15E52BB}" type="sibTrans" cxnId="{CD8D3F80-8E90-4484-AD48-57331E2D3441}">
      <dgm:prSet/>
      <dgm:spPr/>
      <dgm:t>
        <a:bodyPr/>
        <a:lstStyle/>
        <a:p>
          <a:endParaRPr lang="en-IE"/>
        </a:p>
      </dgm:t>
    </dgm:pt>
    <dgm:pt modelId="{8D64646E-E4AC-48A3-BD65-353C5A9DEC1D}">
      <dgm:prSet phldrT="[Text]"/>
      <dgm:spPr/>
      <dgm:t>
        <a:bodyPr/>
        <a:lstStyle/>
        <a:p>
          <a:r>
            <a:rPr lang="en-IE" dirty="0"/>
            <a:t>TSS in Water</a:t>
          </a:r>
        </a:p>
      </dgm:t>
    </dgm:pt>
    <dgm:pt modelId="{C2409729-0B0A-4754-B321-16737D6CE306}" type="parTrans" cxnId="{8B3104C9-2B98-4E63-B978-E4467E391644}">
      <dgm:prSet/>
      <dgm:spPr/>
      <dgm:t>
        <a:bodyPr/>
        <a:lstStyle/>
        <a:p>
          <a:endParaRPr lang="en-IE" dirty="0"/>
        </a:p>
      </dgm:t>
    </dgm:pt>
    <dgm:pt modelId="{CA02C148-ACE1-4C49-BB03-0D7A9BD7D979}" type="sibTrans" cxnId="{8B3104C9-2B98-4E63-B978-E4467E391644}">
      <dgm:prSet/>
      <dgm:spPr/>
      <dgm:t>
        <a:bodyPr/>
        <a:lstStyle/>
        <a:p>
          <a:endParaRPr lang="en-IE"/>
        </a:p>
      </dgm:t>
    </dgm:pt>
    <dgm:pt modelId="{BAC1CAAD-36DE-44B4-BF53-35CDBECF205A}">
      <dgm:prSet phldrT="[Text]"/>
      <dgm:spPr/>
      <dgm:t>
        <a:bodyPr/>
        <a:lstStyle/>
        <a:p>
          <a:r>
            <a:rPr lang="en-IE" dirty="0"/>
            <a:t>Process Control &amp; Optimisation</a:t>
          </a:r>
        </a:p>
      </dgm:t>
    </dgm:pt>
    <dgm:pt modelId="{4FA1C89A-16FA-4E20-9069-EBF4CA4AE221}" type="parTrans" cxnId="{2AF3619B-9B1D-424F-90D8-246C084E961C}">
      <dgm:prSet/>
      <dgm:spPr/>
      <dgm:t>
        <a:bodyPr/>
        <a:lstStyle/>
        <a:p>
          <a:endParaRPr lang="en-IE" dirty="0"/>
        </a:p>
      </dgm:t>
    </dgm:pt>
    <dgm:pt modelId="{D13EBD39-464A-42F0-8DE4-4CF4CB7BBBAE}" type="sibTrans" cxnId="{2AF3619B-9B1D-424F-90D8-246C084E961C}">
      <dgm:prSet/>
      <dgm:spPr/>
      <dgm:t>
        <a:bodyPr/>
        <a:lstStyle/>
        <a:p>
          <a:endParaRPr lang="en-IE"/>
        </a:p>
      </dgm:t>
    </dgm:pt>
    <dgm:pt modelId="{426B83C6-1776-45D1-BFD7-966AB58898B4}">
      <dgm:prSet phldrT="[Text]"/>
      <dgm:spPr/>
      <dgm:t>
        <a:bodyPr/>
        <a:lstStyle/>
        <a:p>
          <a:r>
            <a:rPr lang="en-IE" dirty="0"/>
            <a:t>Process Control &amp; Optimisation</a:t>
          </a:r>
        </a:p>
      </dgm:t>
    </dgm:pt>
    <dgm:pt modelId="{C9CBB437-C3E3-4BD6-B0F1-2AC077137302}" type="parTrans" cxnId="{4D732729-1378-4490-8285-DE9B84E029CB}">
      <dgm:prSet/>
      <dgm:spPr/>
      <dgm:t>
        <a:bodyPr/>
        <a:lstStyle/>
        <a:p>
          <a:endParaRPr lang="en-IE"/>
        </a:p>
      </dgm:t>
    </dgm:pt>
    <dgm:pt modelId="{310758C3-29A7-42B0-831F-07B47E7C157B}" type="sibTrans" cxnId="{4D732729-1378-4490-8285-DE9B84E029CB}">
      <dgm:prSet/>
      <dgm:spPr/>
      <dgm:t>
        <a:bodyPr/>
        <a:lstStyle/>
        <a:p>
          <a:endParaRPr lang="en-IE"/>
        </a:p>
      </dgm:t>
    </dgm:pt>
    <dgm:pt modelId="{9DC489F3-6736-48FA-8F72-670DC5AF411B}">
      <dgm:prSet phldrT="[Text]"/>
      <dgm:spPr/>
      <dgm:t>
        <a:bodyPr/>
        <a:lstStyle/>
        <a:p>
          <a:r>
            <a:rPr lang="en-IE" dirty="0"/>
            <a:t>Separation Equipment / Chemical Performance Analysis</a:t>
          </a:r>
        </a:p>
      </dgm:t>
    </dgm:pt>
    <dgm:pt modelId="{708DD92A-28D3-471B-99DB-F59BCBDCD0E7}" type="parTrans" cxnId="{FC0BBFC5-6F57-4F5F-9300-DF946C35810F}">
      <dgm:prSet/>
      <dgm:spPr/>
      <dgm:t>
        <a:bodyPr/>
        <a:lstStyle/>
        <a:p>
          <a:endParaRPr lang="en-IE"/>
        </a:p>
      </dgm:t>
    </dgm:pt>
    <dgm:pt modelId="{751F9D90-1DEE-41C7-A036-6B157987C043}" type="sibTrans" cxnId="{FC0BBFC5-6F57-4F5F-9300-DF946C35810F}">
      <dgm:prSet/>
      <dgm:spPr/>
      <dgm:t>
        <a:bodyPr/>
        <a:lstStyle/>
        <a:p>
          <a:endParaRPr lang="en-IE"/>
        </a:p>
      </dgm:t>
    </dgm:pt>
    <dgm:pt modelId="{E505E06E-7A93-4FEB-91BB-59ADD1FF47D9}">
      <dgm:prSet phldrT="[Text]"/>
      <dgm:spPr/>
      <dgm:t>
        <a:bodyPr/>
        <a:lstStyle/>
        <a:p>
          <a:r>
            <a:rPr lang="en-IE" dirty="0"/>
            <a:t>30ppm Dispersed Oil in Water</a:t>
          </a:r>
        </a:p>
      </dgm:t>
    </dgm:pt>
    <dgm:pt modelId="{DD0A6404-87AC-4614-A8BD-112A487806AB}" type="parTrans" cxnId="{92707FCD-78BB-4E70-9D85-514A5FED88A3}">
      <dgm:prSet/>
      <dgm:spPr/>
      <dgm:t>
        <a:bodyPr/>
        <a:lstStyle/>
        <a:p>
          <a:endParaRPr lang="en-IE"/>
        </a:p>
      </dgm:t>
    </dgm:pt>
    <dgm:pt modelId="{2C7A8ECC-FDB7-4158-95FA-7E739237E517}" type="sibTrans" cxnId="{92707FCD-78BB-4E70-9D85-514A5FED88A3}">
      <dgm:prSet/>
      <dgm:spPr/>
      <dgm:t>
        <a:bodyPr/>
        <a:lstStyle/>
        <a:p>
          <a:endParaRPr lang="en-IE"/>
        </a:p>
      </dgm:t>
    </dgm:pt>
    <dgm:pt modelId="{256FFADE-46B5-4D13-9AB1-AACB12E0B3BB}">
      <dgm:prSet phldrT="[Text]"/>
      <dgm:spPr/>
      <dgm:t>
        <a:bodyPr/>
        <a:lstStyle/>
        <a:p>
          <a:r>
            <a:rPr lang="en-IE" dirty="0"/>
            <a:t>Separation Equipment Performance Analysis</a:t>
          </a:r>
        </a:p>
      </dgm:t>
    </dgm:pt>
    <dgm:pt modelId="{5E197B59-32A4-4E99-A9D0-D817B540BC35}" type="parTrans" cxnId="{C4F54492-289C-480B-9DF8-72DA615CA835}">
      <dgm:prSet/>
      <dgm:spPr/>
      <dgm:t>
        <a:bodyPr/>
        <a:lstStyle/>
        <a:p>
          <a:endParaRPr lang="en-IE"/>
        </a:p>
      </dgm:t>
    </dgm:pt>
    <dgm:pt modelId="{0A8B17CB-0B9E-4323-AC58-DFBA465A2A36}" type="sibTrans" cxnId="{C4F54492-289C-480B-9DF8-72DA615CA835}">
      <dgm:prSet/>
      <dgm:spPr/>
      <dgm:t>
        <a:bodyPr/>
        <a:lstStyle/>
        <a:p>
          <a:endParaRPr lang="en-IE"/>
        </a:p>
      </dgm:t>
    </dgm:pt>
    <dgm:pt modelId="{3F1DEF45-B09F-4AB6-98D2-EB5B2F4A6A1D}">
      <dgm:prSet phldrT="[Text]"/>
      <dgm:spPr/>
      <dgm:t>
        <a:bodyPr/>
        <a:lstStyle/>
        <a:p>
          <a:r>
            <a:rPr lang="en-IE" dirty="0"/>
            <a:t>WFI – TSS Size &amp; Concentration Analysis to Avoid Well Plugging</a:t>
          </a:r>
        </a:p>
      </dgm:t>
    </dgm:pt>
    <dgm:pt modelId="{538AC29E-F846-4E8A-B3C6-A9684AD2CD64}" type="parTrans" cxnId="{EFF555EE-08E2-4D68-9EA8-4311D421B341}">
      <dgm:prSet/>
      <dgm:spPr/>
      <dgm:t>
        <a:bodyPr/>
        <a:lstStyle/>
        <a:p>
          <a:endParaRPr lang="en-IE"/>
        </a:p>
      </dgm:t>
    </dgm:pt>
    <dgm:pt modelId="{2C1136E4-BA65-4E88-B7CA-662EC549B10F}" type="sibTrans" cxnId="{EFF555EE-08E2-4D68-9EA8-4311D421B341}">
      <dgm:prSet/>
      <dgm:spPr/>
      <dgm:t>
        <a:bodyPr/>
        <a:lstStyle/>
        <a:p>
          <a:endParaRPr lang="en-IE"/>
        </a:p>
      </dgm:t>
    </dgm:pt>
    <dgm:pt modelId="{AE16FB74-92F7-4B3A-8045-D39605161725}">
      <dgm:prSet phldrT="[Text]"/>
      <dgm:spPr/>
      <dgm:t>
        <a:bodyPr/>
        <a:lstStyle/>
        <a:p>
          <a:r>
            <a:rPr lang="en-IE" dirty="0"/>
            <a:t>Well Formation Studies – Core Sample Testing</a:t>
          </a:r>
        </a:p>
      </dgm:t>
    </dgm:pt>
    <dgm:pt modelId="{26A99851-EC93-4678-9E71-3F3CD4972019}" type="parTrans" cxnId="{A30C5BAF-E831-4ECD-ABDB-3C12F0458AE9}">
      <dgm:prSet/>
      <dgm:spPr/>
      <dgm:t>
        <a:bodyPr/>
        <a:lstStyle/>
        <a:p>
          <a:endParaRPr lang="en-IE"/>
        </a:p>
      </dgm:t>
    </dgm:pt>
    <dgm:pt modelId="{B1B4668C-A91E-4C09-8BCC-D1E6110962BF}" type="sibTrans" cxnId="{A30C5BAF-E831-4ECD-ABDB-3C12F0458AE9}">
      <dgm:prSet/>
      <dgm:spPr/>
      <dgm:t>
        <a:bodyPr/>
        <a:lstStyle/>
        <a:p>
          <a:endParaRPr lang="en-IE"/>
        </a:p>
      </dgm:t>
    </dgm:pt>
    <dgm:pt modelId="{6020256D-0C73-4B7E-B609-6FB3F52CB1C8}" type="pres">
      <dgm:prSet presAssocID="{A570F174-EEDC-4B8A-8C12-6C25057D0FA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533934-9217-402D-96E0-EF5E6D13DF4E}" type="pres">
      <dgm:prSet presAssocID="{A570F174-EEDC-4B8A-8C12-6C25057D0FA5}" presName="hierFlow" presStyleCnt="0"/>
      <dgm:spPr/>
    </dgm:pt>
    <dgm:pt modelId="{CE8E524D-A8E1-442D-9488-709CA4465A20}" type="pres">
      <dgm:prSet presAssocID="{A570F174-EEDC-4B8A-8C12-6C25057D0FA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328B3ED-8EAD-4227-95FE-1D154375AD05}" type="pres">
      <dgm:prSet presAssocID="{A25CE573-F3C1-4690-8332-39075D28641D}" presName="Name14" presStyleCnt="0"/>
      <dgm:spPr/>
    </dgm:pt>
    <dgm:pt modelId="{5691A1A1-3682-42B5-B534-C66F884F71CC}" type="pres">
      <dgm:prSet presAssocID="{A25CE573-F3C1-4690-8332-39075D28641D}" presName="level1Shape" presStyleLbl="node0" presStyleIdx="0" presStyleCnt="1">
        <dgm:presLayoutVars>
          <dgm:chPref val="3"/>
        </dgm:presLayoutVars>
      </dgm:prSet>
      <dgm:spPr/>
    </dgm:pt>
    <dgm:pt modelId="{D17F7047-40A1-4F00-B710-62C7457939FC}" type="pres">
      <dgm:prSet presAssocID="{A25CE573-F3C1-4690-8332-39075D28641D}" presName="hierChild2" presStyleCnt="0"/>
      <dgm:spPr/>
    </dgm:pt>
    <dgm:pt modelId="{EAA5C1CB-46D1-40F3-AFE5-1FB456E37855}" type="pres">
      <dgm:prSet presAssocID="{692B5C82-A030-4B44-AC14-23E5EE77D753}" presName="Name19" presStyleLbl="parChTrans1D2" presStyleIdx="0" presStyleCnt="2"/>
      <dgm:spPr/>
    </dgm:pt>
    <dgm:pt modelId="{E9EFAC71-704F-42A1-B3A0-E8F4E96A0DB7}" type="pres">
      <dgm:prSet presAssocID="{DCB92AD7-BCE6-462C-AFD8-0A2801C7D0EF}" presName="Name21" presStyleCnt="0"/>
      <dgm:spPr/>
    </dgm:pt>
    <dgm:pt modelId="{8E273FEA-8556-4667-B8E2-E1BD3CF65E41}" type="pres">
      <dgm:prSet presAssocID="{DCB92AD7-BCE6-462C-AFD8-0A2801C7D0EF}" presName="level2Shape" presStyleLbl="node2" presStyleIdx="0" presStyleCnt="2"/>
      <dgm:spPr/>
    </dgm:pt>
    <dgm:pt modelId="{7C61BC06-BFED-437C-86DE-1259E9A6CA50}" type="pres">
      <dgm:prSet presAssocID="{DCB92AD7-BCE6-462C-AFD8-0A2801C7D0EF}" presName="hierChild3" presStyleCnt="0"/>
      <dgm:spPr/>
    </dgm:pt>
    <dgm:pt modelId="{E32CDA5F-9BDF-4CED-9E8C-70521D8FDD34}" type="pres">
      <dgm:prSet presAssocID="{64C269EB-1108-4676-A810-D356273960B2}" presName="Name19" presStyleLbl="parChTrans1D3" presStyleIdx="0" presStyleCnt="3"/>
      <dgm:spPr/>
    </dgm:pt>
    <dgm:pt modelId="{03FD8EA5-E667-443B-B986-F33766C6242B}" type="pres">
      <dgm:prSet presAssocID="{0595CC83-4E15-48E7-90FB-916F9A3AE502}" presName="Name21" presStyleCnt="0"/>
      <dgm:spPr/>
    </dgm:pt>
    <dgm:pt modelId="{ED8ED8C8-FA6A-444B-92EF-E41F85302046}" type="pres">
      <dgm:prSet presAssocID="{0595CC83-4E15-48E7-90FB-916F9A3AE502}" presName="level2Shape" presStyleLbl="node3" presStyleIdx="0" presStyleCnt="3"/>
      <dgm:spPr/>
    </dgm:pt>
    <dgm:pt modelId="{30746479-9176-4FAC-AD79-FF692B0A9DBB}" type="pres">
      <dgm:prSet presAssocID="{0595CC83-4E15-48E7-90FB-916F9A3AE502}" presName="hierChild3" presStyleCnt="0"/>
      <dgm:spPr/>
    </dgm:pt>
    <dgm:pt modelId="{7B5D4000-4445-43EB-BF8C-0F749E4F0A48}" type="pres">
      <dgm:prSet presAssocID="{DD0A6404-87AC-4614-A8BD-112A487806AB}" presName="Name19" presStyleLbl="parChTrans1D4" presStyleIdx="0" presStyleCnt="5"/>
      <dgm:spPr/>
    </dgm:pt>
    <dgm:pt modelId="{89ACF708-6025-44AD-A216-8014344F7A8C}" type="pres">
      <dgm:prSet presAssocID="{E505E06E-7A93-4FEB-91BB-59ADD1FF47D9}" presName="Name21" presStyleCnt="0"/>
      <dgm:spPr/>
    </dgm:pt>
    <dgm:pt modelId="{C52E93AF-DBFB-4A07-8EE0-96161706C79F}" type="pres">
      <dgm:prSet presAssocID="{E505E06E-7A93-4FEB-91BB-59ADD1FF47D9}" presName="level2Shape" presStyleLbl="node4" presStyleIdx="0" presStyleCnt="5"/>
      <dgm:spPr/>
    </dgm:pt>
    <dgm:pt modelId="{3AAF3A3F-16CD-4150-93FB-1D8C98FFB8E1}" type="pres">
      <dgm:prSet presAssocID="{E505E06E-7A93-4FEB-91BB-59ADD1FF47D9}" presName="hierChild3" presStyleCnt="0"/>
      <dgm:spPr/>
    </dgm:pt>
    <dgm:pt modelId="{E0F8AF92-2552-47CA-A128-19ECF30F7E2A}" type="pres">
      <dgm:prSet presAssocID="{C9CBB437-C3E3-4BD6-B0F1-2AC077137302}" presName="Name19" presStyleLbl="parChTrans1D3" presStyleIdx="1" presStyleCnt="3"/>
      <dgm:spPr/>
    </dgm:pt>
    <dgm:pt modelId="{F5993134-E44A-4F3D-B040-4DFC6247DFD3}" type="pres">
      <dgm:prSet presAssocID="{426B83C6-1776-45D1-BFD7-966AB58898B4}" presName="Name21" presStyleCnt="0"/>
      <dgm:spPr/>
    </dgm:pt>
    <dgm:pt modelId="{95AAC9D9-7A38-4D34-A5F0-594CBBA802C0}" type="pres">
      <dgm:prSet presAssocID="{426B83C6-1776-45D1-BFD7-966AB58898B4}" presName="level2Shape" presStyleLbl="node3" presStyleIdx="1" presStyleCnt="3"/>
      <dgm:spPr/>
    </dgm:pt>
    <dgm:pt modelId="{1139E80D-AB0E-4A52-9C25-F84649D00FAC}" type="pres">
      <dgm:prSet presAssocID="{426B83C6-1776-45D1-BFD7-966AB58898B4}" presName="hierChild3" presStyleCnt="0"/>
      <dgm:spPr/>
    </dgm:pt>
    <dgm:pt modelId="{E2C376AC-B4F2-4157-BA57-E9B86CCA7AB1}" type="pres">
      <dgm:prSet presAssocID="{708DD92A-28D3-471B-99DB-F59BCBDCD0E7}" presName="Name19" presStyleLbl="parChTrans1D4" presStyleIdx="1" presStyleCnt="5"/>
      <dgm:spPr/>
    </dgm:pt>
    <dgm:pt modelId="{95A76320-2E93-4197-8E9C-9C69B74B2160}" type="pres">
      <dgm:prSet presAssocID="{9DC489F3-6736-48FA-8F72-670DC5AF411B}" presName="Name21" presStyleCnt="0"/>
      <dgm:spPr/>
    </dgm:pt>
    <dgm:pt modelId="{49CF21FA-0960-46DF-BBC8-7C449284B5AF}" type="pres">
      <dgm:prSet presAssocID="{9DC489F3-6736-48FA-8F72-670DC5AF411B}" presName="level2Shape" presStyleLbl="node4" presStyleIdx="1" presStyleCnt="5"/>
      <dgm:spPr/>
    </dgm:pt>
    <dgm:pt modelId="{2A88425C-1239-4F59-94CF-D82D644AF60E}" type="pres">
      <dgm:prSet presAssocID="{9DC489F3-6736-48FA-8F72-670DC5AF411B}" presName="hierChild3" presStyleCnt="0"/>
      <dgm:spPr/>
    </dgm:pt>
    <dgm:pt modelId="{4C22120F-01E5-44AE-99EF-DC766FC92B64}" type="pres">
      <dgm:prSet presAssocID="{C2409729-0B0A-4754-B321-16737D6CE306}" presName="Name19" presStyleLbl="parChTrans1D2" presStyleIdx="1" presStyleCnt="2"/>
      <dgm:spPr/>
    </dgm:pt>
    <dgm:pt modelId="{E320FB25-5149-40BC-A220-B9EDCE92C6F2}" type="pres">
      <dgm:prSet presAssocID="{8D64646E-E4AC-48A3-BD65-353C5A9DEC1D}" presName="Name21" presStyleCnt="0"/>
      <dgm:spPr/>
    </dgm:pt>
    <dgm:pt modelId="{0BBF9CEB-0310-43AC-B099-FDAFDE54B95A}" type="pres">
      <dgm:prSet presAssocID="{8D64646E-E4AC-48A3-BD65-353C5A9DEC1D}" presName="level2Shape" presStyleLbl="node2" presStyleIdx="1" presStyleCnt="2"/>
      <dgm:spPr/>
    </dgm:pt>
    <dgm:pt modelId="{54A10901-604F-4AAF-B751-40D8897E9BD3}" type="pres">
      <dgm:prSet presAssocID="{8D64646E-E4AC-48A3-BD65-353C5A9DEC1D}" presName="hierChild3" presStyleCnt="0"/>
      <dgm:spPr/>
    </dgm:pt>
    <dgm:pt modelId="{6758EBA0-A85E-4E43-AE9D-5CE54C6A1313}" type="pres">
      <dgm:prSet presAssocID="{4FA1C89A-16FA-4E20-9069-EBF4CA4AE221}" presName="Name19" presStyleLbl="parChTrans1D3" presStyleIdx="2" presStyleCnt="3"/>
      <dgm:spPr/>
    </dgm:pt>
    <dgm:pt modelId="{EE3CEC6B-0023-450B-BC2D-76D77017FFF4}" type="pres">
      <dgm:prSet presAssocID="{BAC1CAAD-36DE-44B4-BF53-35CDBECF205A}" presName="Name21" presStyleCnt="0"/>
      <dgm:spPr/>
    </dgm:pt>
    <dgm:pt modelId="{01D0A122-F92E-4672-8ABE-0EF9674EEAD1}" type="pres">
      <dgm:prSet presAssocID="{BAC1CAAD-36DE-44B4-BF53-35CDBECF205A}" presName="level2Shape" presStyleLbl="node3" presStyleIdx="2" presStyleCnt="3"/>
      <dgm:spPr/>
    </dgm:pt>
    <dgm:pt modelId="{5A076666-2706-4D17-96B6-9D1811162EC1}" type="pres">
      <dgm:prSet presAssocID="{BAC1CAAD-36DE-44B4-BF53-35CDBECF205A}" presName="hierChild3" presStyleCnt="0"/>
      <dgm:spPr/>
    </dgm:pt>
    <dgm:pt modelId="{F7B3C3A3-8B8F-4006-B8F9-836955FA1545}" type="pres">
      <dgm:prSet presAssocID="{5E197B59-32A4-4E99-A9D0-D817B540BC35}" presName="Name19" presStyleLbl="parChTrans1D4" presStyleIdx="2" presStyleCnt="5"/>
      <dgm:spPr/>
    </dgm:pt>
    <dgm:pt modelId="{3FFD38EF-FB66-4385-955D-4EC5C263622A}" type="pres">
      <dgm:prSet presAssocID="{256FFADE-46B5-4D13-9AB1-AACB12E0B3BB}" presName="Name21" presStyleCnt="0"/>
      <dgm:spPr/>
    </dgm:pt>
    <dgm:pt modelId="{92CE9FC2-FC8E-4191-916E-66512A88FECA}" type="pres">
      <dgm:prSet presAssocID="{256FFADE-46B5-4D13-9AB1-AACB12E0B3BB}" presName="level2Shape" presStyleLbl="node4" presStyleIdx="2" presStyleCnt="5"/>
      <dgm:spPr/>
    </dgm:pt>
    <dgm:pt modelId="{8CBF4045-CD43-4AC3-8C47-71E4B7ED33DA}" type="pres">
      <dgm:prSet presAssocID="{256FFADE-46B5-4D13-9AB1-AACB12E0B3BB}" presName="hierChild3" presStyleCnt="0"/>
      <dgm:spPr/>
    </dgm:pt>
    <dgm:pt modelId="{71D24608-5D4E-48D2-81E8-233AB941D1F3}" type="pres">
      <dgm:prSet presAssocID="{538AC29E-F846-4E8A-B3C6-A9684AD2CD64}" presName="Name19" presStyleLbl="parChTrans1D4" presStyleIdx="3" presStyleCnt="5"/>
      <dgm:spPr/>
    </dgm:pt>
    <dgm:pt modelId="{92034910-E83A-49E2-A9B8-F18C8B600FC4}" type="pres">
      <dgm:prSet presAssocID="{3F1DEF45-B09F-4AB6-98D2-EB5B2F4A6A1D}" presName="Name21" presStyleCnt="0"/>
      <dgm:spPr/>
    </dgm:pt>
    <dgm:pt modelId="{321B095C-D5B0-4423-8AD0-AF9DEA597316}" type="pres">
      <dgm:prSet presAssocID="{3F1DEF45-B09F-4AB6-98D2-EB5B2F4A6A1D}" presName="level2Shape" presStyleLbl="node4" presStyleIdx="3" presStyleCnt="5"/>
      <dgm:spPr/>
    </dgm:pt>
    <dgm:pt modelId="{8B6E94C8-EF59-4D00-A962-E36892A16E0F}" type="pres">
      <dgm:prSet presAssocID="{3F1DEF45-B09F-4AB6-98D2-EB5B2F4A6A1D}" presName="hierChild3" presStyleCnt="0"/>
      <dgm:spPr/>
    </dgm:pt>
    <dgm:pt modelId="{5E4A307C-75A5-4D63-807A-19B1C715A2DD}" type="pres">
      <dgm:prSet presAssocID="{26A99851-EC93-4678-9E71-3F3CD4972019}" presName="Name19" presStyleLbl="parChTrans1D4" presStyleIdx="4" presStyleCnt="5"/>
      <dgm:spPr/>
    </dgm:pt>
    <dgm:pt modelId="{FE2A632A-08E7-4BA0-9FB7-A05EE3C89814}" type="pres">
      <dgm:prSet presAssocID="{AE16FB74-92F7-4B3A-8045-D39605161725}" presName="Name21" presStyleCnt="0"/>
      <dgm:spPr/>
    </dgm:pt>
    <dgm:pt modelId="{4C0A05D0-1107-4634-9840-EC1F5D4ACFFE}" type="pres">
      <dgm:prSet presAssocID="{AE16FB74-92F7-4B3A-8045-D39605161725}" presName="level2Shape" presStyleLbl="node4" presStyleIdx="4" presStyleCnt="5"/>
      <dgm:spPr/>
    </dgm:pt>
    <dgm:pt modelId="{504F8054-7045-4F58-8D00-370802833D0B}" type="pres">
      <dgm:prSet presAssocID="{AE16FB74-92F7-4B3A-8045-D39605161725}" presName="hierChild3" presStyleCnt="0"/>
      <dgm:spPr/>
    </dgm:pt>
    <dgm:pt modelId="{8EC4883C-BA0F-410A-B30D-C8DB7043D331}" type="pres">
      <dgm:prSet presAssocID="{A570F174-EEDC-4B8A-8C12-6C25057D0FA5}" presName="bgShapesFlow" presStyleCnt="0"/>
      <dgm:spPr/>
    </dgm:pt>
  </dgm:ptLst>
  <dgm:cxnLst>
    <dgm:cxn modelId="{EE24470E-592F-4FA8-A0B2-1774C315E5B0}" type="presOf" srcId="{5E197B59-32A4-4E99-A9D0-D817B540BC35}" destId="{F7B3C3A3-8B8F-4006-B8F9-836955FA1545}" srcOrd="0" destOrd="0" presId="urn:microsoft.com/office/officeart/2005/8/layout/hierarchy6"/>
    <dgm:cxn modelId="{C7B3F020-6E62-42AB-9050-1AACA065ECC1}" type="presOf" srcId="{C9CBB437-C3E3-4BD6-B0F1-2AC077137302}" destId="{E0F8AF92-2552-47CA-A128-19ECF30F7E2A}" srcOrd="0" destOrd="0" presId="urn:microsoft.com/office/officeart/2005/8/layout/hierarchy6"/>
    <dgm:cxn modelId="{CBBF0627-288F-4341-9038-9F1236949AEC}" type="presOf" srcId="{3F1DEF45-B09F-4AB6-98D2-EB5B2F4A6A1D}" destId="{321B095C-D5B0-4423-8AD0-AF9DEA597316}" srcOrd="0" destOrd="0" presId="urn:microsoft.com/office/officeart/2005/8/layout/hierarchy6"/>
    <dgm:cxn modelId="{4D732729-1378-4490-8285-DE9B84E029CB}" srcId="{DCB92AD7-BCE6-462C-AFD8-0A2801C7D0EF}" destId="{426B83C6-1776-45D1-BFD7-966AB58898B4}" srcOrd="1" destOrd="0" parTransId="{C9CBB437-C3E3-4BD6-B0F1-2AC077137302}" sibTransId="{310758C3-29A7-42B0-831F-07B47E7C157B}"/>
    <dgm:cxn modelId="{3F7F0C30-78D0-4AF8-AB81-2B899D61AC1B}" srcId="{A25CE573-F3C1-4690-8332-39075D28641D}" destId="{DCB92AD7-BCE6-462C-AFD8-0A2801C7D0EF}" srcOrd="0" destOrd="0" parTransId="{692B5C82-A030-4B44-AC14-23E5EE77D753}" sibTransId="{147E97CB-8400-468E-8D4C-AF7125B02947}"/>
    <dgm:cxn modelId="{B1F3985C-521F-4A0A-A2A4-A52010F1E91C}" type="presOf" srcId="{AE16FB74-92F7-4B3A-8045-D39605161725}" destId="{4C0A05D0-1107-4634-9840-EC1F5D4ACFFE}" srcOrd="0" destOrd="0" presId="urn:microsoft.com/office/officeart/2005/8/layout/hierarchy6"/>
    <dgm:cxn modelId="{246C7C5F-E7BE-4425-A7E7-3617C34042EC}" type="presOf" srcId="{A25CE573-F3C1-4690-8332-39075D28641D}" destId="{5691A1A1-3682-42B5-B534-C66F884F71CC}" srcOrd="0" destOrd="0" presId="urn:microsoft.com/office/officeart/2005/8/layout/hierarchy6"/>
    <dgm:cxn modelId="{58FCD260-1676-486C-BE28-FF32DCB7F90A}" type="presOf" srcId="{8D64646E-E4AC-48A3-BD65-353C5A9DEC1D}" destId="{0BBF9CEB-0310-43AC-B099-FDAFDE54B95A}" srcOrd="0" destOrd="0" presId="urn:microsoft.com/office/officeart/2005/8/layout/hierarchy6"/>
    <dgm:cxn modelId="{DE0F7E62-98B9-49C7-8DC8-8EB3F67F3F4B}" type="presOf" srcId="{C2409729-0B0A-4754-B321-16737D6CE306}" destId="{4C22120F-01E5-44AE-99EF-DC766FC92B64}" srcOrd="0" destOrd="0" presId="urn:microsoft.com/office/officeart/2005/8/layout/hierarchy6"/>
    <dgm:cxn modelId="{490BE964-03CE-49F8-BFAE-40D546A841CF}" type="presOf" srcId="{256FFADE-46B5-4D13-9AB1-AACB12E0B3BB}" destId="{92CE9FC2-FC8E-4191-916E-66512A88FECA}" srcOrd="0" destOrd="0" presId="urn:microsoft.com/office/officeart/2005/8/layout/hierarchy6"/>
    <dgm:cxn modelId="{86E10D66-7F38-4A70-A789-4A7FE1D7CFA8}" type="presOf" srcId="{708DD92A-28D3-471B-99DB-F59BCBDCD0E7}" destId="{E2C376AC-B4F2-4157-BA57-E9B86CCA7AB1}" srcOrd="0" destOrd="0" presId="urn:microsoft.com/office/officeart/2005/8/layout/hierarchy6"/>
    <dgm:cxn modelId="{AA697A69-4FC5-4042-A633-4056435F0EB9}" type="presOf" srcId="{A570F174-EEDC-4B8A-8C12-6C25057D0FA5}" destId="{6020256D-0C73-4B7E-B609-6FB3F52CB1C8}" srcOrd="0" destOrd="0" presId="urn:microsoft.com/office/officeart/2005/8/layout/hierarchy6"/>
    <dgm:cxn modelId="{7A670D70-DCE3-4678-A734-47E56A5DBCE6}" type="presOf" srcId="{E505E06E-7A93-4FEB-91BB-59ADD1FF47D9}" destId="{C52E93AF-DBFB-4A07-8EE0-96161706C79F}" srcOrd="0" destOrd="0" presId="urn:microsoft.com/office/officeart/2005/8/layout/hierarchy6"/>
    <dgm:cxn modelId="{20840576-1836-43FC-BCE4-9961099A7681}" type="presOf" srcId="{538AC29E-F846-4E8A-B3C6-A9684AD2CD64}" destId="{71D24608-5D4E-48D2-81E8-233AB941D1F3}" srcOrd="0" destOrd="0" presId="urn:microsoft.com/office/officeart/2005/8/layout/hierarchy6"/>
    <dgm:cxn modelId="{60AD6B79-4499-4814-9BCB-D4F36C9C6898}" type="presOf" srcId="{DCB92AD7-BCE6-462C-AFD8-0A2801C7D0EF}" destId="{8E273FEA-8556-4667-B8E2-E1BD3CF65E41}" srcOrd="0" destOrd="0" presId="urn:microsoft.com/office/officeart/2005/8/layout/hierarchy6"/>
    <dgm:cxn modelId="{CD8D3F80-8E90-4484-AD48-57331E2D3441}" srcId="{DCB92AD7-BCE6-462C-AFD8-0A2801C7D0EF}" destId="{0595CC83-4E15-48E7-90FB-916F9A3AE502}" srcOrd="0" destOrd="0" parTransId="{64C269EB-1108-4676-A810-D356273960B2}" sibTransId="{00AC8B3E-17BA-42AE-B13B-C155A15E52BB}"/>
    <dgm:cxn modelId="{37BCFA88-EB13-43B7-92D6-40A80F4DA70C}" type="presOf" srcId="{4FA1C89A-16FA-4E20-9069-EBF4CA4AE221}" destId="{6758EBA0-A85E-4E43-AE9D-5CE54C6A1313}" srcOrd="0" destOrd="0" presId="urn:microsoft.com/office/officeart/2005/8/layout/hierarchy6"/>
    <dgm:cxn modelId="{C4F54492-289C-480B-9DF8-72DA615CA835}" srcId="{BAC1CAAD-36DE-44B4-BF53-35CDBECF205A}" destId="{256FFADE-46B5-4D13-9AB1-AACB12E0B3BB}" srcOrd="0" destOrd="0" parTransId="{5E197B59-32A4-4E99-A9D0-D817B540BC35}" sibTransId="{0A8B17CB-0B9E-4323-AC58-DFBA465A2A36}"/>
    <dgm:cxn modelId="{367B6194-1DDA-4CDB-AAA7-9DC39DC7EBDC}" type="presOf" srcId="{0595CC83-4E15-48E7-90FB-916F9A3AE502}" destId="{ED8ED8C8-FA6A-444B-92EF-E41F85302046}" srcOrd="0" destOrd="0" presId="urn:microsoft.com/office/officeart/2005/8/layout/hierarchy6"/>
    <dgm:cxn modelId="{2AF3619B-9B1D-424F-90D8-246C084E961C}" srcId="{8D64646E-E4AC-48A3-BD65-353C5A9DEC1D}" destId="{BAC1CAAD-36DE-44B4-BF53-35CDBECF205A}" srcOrd="0" destOrd="0" parTransId="{4FA1C89A-16FA-4E20-9069-EBF4CA4AE221}" sibTransId="{D13EBD39-464A-42F0-8DE4-4CF4CB7BBBAE}"/>
    <dgm:cxn modelId="{74982CA3-C52F-441B-AB8C-5F8363308532}" type="presOf" srcId="{692B5C82-A030-4B44-AC14-23E5EE77D753}" destId="{EAA5C1CB-46D1-40F3-AFE5-1FB456E37855}" srcOrd="0" destOrd="0" presId="urn:microsoft.com/office/officeart/2005/8/layout/hierarchy6"/>
    <dgm:cxn modelId="{062C58AA-E3AC-4B6B-8ECF-C75D88DDC408}" type="presOf" srcId="{26A99851-EC93-4678-9E71-3F3CD4972019}" destId="{5E4A307C-75A5-4D63-807A-19B1C715A2DD}" srcOrd="0" destOrd="0" presId="urn:microsoft.com/office/officeart/2005/8/layout/hierarchy6"/>
    <dgm:cxn modelId="{9E9479AB-53D1-4391-9706-919D65A2563D}" type="presOf" srcId="{DD0A6404-87AC-4614-A8BD-112A487806AB}" destId="{7B5D4000-4445-43EB-BF8C-0F749E4F0A48}" srcOrd="0" destOrd="0" presId="urn:microsoft.com/office/officeart/2005/8/layout/hierarchy6"/>
    <dgm:cxn modelId="{A30C5BAF-E831-4ECD-ABDB-3C12F0458AE9}" srcId="{BAC1CAAD-36DE-44B4-BF53-35CDBECF205A}" destId="{AE16FB74-92F7-4B3A-8045-D39605161725}" srcOrd="2" destOrd="0" parTransId="{26A99851-EC93-4678-9E71-3F3CD4972019}" sibTransId="{B1B4668C-A91E-4C09-8BCC-D1E6110962BF}"/>
    <dgm:cxn modelId="{C3FFEAB2-6485-40D9-998E-5751854D0F6C}" type="presOf" srcId="{426B83C6-1776-45D1-BFD7-966AB58898B4}" destId="{95AAC9D9-7A38-4D34-A5F0-594CBBA802C0}" srcOrd="0" destOrd="0" presId="urn:microsoft.com/office/officeart/2005/8/layout/hierarchy6"/>
    <dgm:cxn modelId="{E30941BC-0354-4C8D-B0ED-10B7329B4401}" type="presOf" srcId="{BAC1CAAD-36DE-44B4-BF53-35CDBECF205A}" destId="{01D0A122-F92E-4672-8ABE-0EF9674EEAD1}" srcOrd="0" destOrd="0" presId="urn:microsoft.com/office/officeart/2005/8/layout/hierarchy6"/>
    <dgm:cxn modelId="{310003BD-E17F-435A-82A5-A08CD0A18B3B}" type="presOf" srcId="{64C269EB-1108-4676-A810-D356273960B2}" destId="{E32CDA5F-9BDF-4CED-9E8C-70521D8FDD34}" srcOrd="0" destOrd="0" presId="urn:microsoft.com/office/officeart/2005/8/layout/hierarchy6"/>
    <dgm:cxn modelId="{FC0BBFC5-6F57-4F5F-9300-DF946C35810F}" srcId="{426B83C6-1776-45D1-BFD7-966AB58898B4}" destId="{9DC489F3-6736-48FA-8F72-670DC5AF411B}" srcOrd="0" destOrd="0" parTransId="{708DD92A-28D3-471B-99DB-F59BCBDCD0E7}" sibTransId="{751F9D90-1DEE-41C7-A036-6B157987C043}"/>
    <dgm:cxn modelId="{8B3104C9-2B98-4E63-B978-E4467E391644}" srcId="{A25CE573-F3C1-4690-8332-39075D28641D}" destId="{8D64646E-E4AC-48A3-BD65-353C5A9DEC1D}" srcOrd="1" destOrd="0" parTransId="{C2409729-0B0A-4754-B321-16737D6CE306}" sibTransId="{CA02C148-ACE1-4C49-BB03-0D7A9BD7D979}"/>
    <dgm:cxn modelId="{92707FCD-78BB-4E70-9D85-514A5FED88A3}" srcId="{0595CC83-4E15-48E7-90FB-916F9A3AE502}" destId="{E505E06E-7A93-4FEB-91BB-59ADD1FF47D9}" srcOrd="0" destOrd="0" parTransId="{DD0A6404-87AC-4614-A8BD-112A487806AB}" sibTransId="{2C7A8ECC-FDB7-4158-95FA-7E739237E517}"/>
    <dgm:cxn modelId="{EFF555EE-08E2-4D68-9EA8-4311D421B341}" srcId="{BAC1CAAD-36DE-44B4-BF53-35CDBECF205A}" destId="{3F1DEF45-B09F-4AB6-98D2-EB5B2F4A6A1D}" srcOrd="1" destOrd="0" parTransId="{538AC29E-F846-4E8A-B3C6-A9684AD2CD64}" sibTransId="{2C1136E4-BA65-4E88-B7CA-662EC549B10F}"/>
    <dgm:cxn modelId="{D85996EE-3EEB-44ED-8EA5-965F47243D4A}" type="presOf" srcId="{9DC489F3-6736-48FA-8F72-670DC5AF411B}" destId="{49CF21FA-0960-46DF-BBC8-7C449284B5AF}" srcOrd="0" destOrd="0" presId="urn:microsoft.com/office/officeart/2005/8/layout/hierarchy6"/>
    <dgm:cxn modelId="{20C3ECFE-E35E-4C4D-9CB1-0A546EFADA9E}" srcId="{A570F174-EEDC-4B8A-8C12-6C25057D0FA5}" destId="{A25CE573-F3C1-4690-8332-39075D28641D}" srcOrd="0" destOrd="0" parTransId="{68F37437-DE0C-43E1-9F30-A1311EF3AC2D}" sibTransId="{79F25F38-0BB1-497C-B0C7-AA437E3564C3}"/>
    <dgm:cxn modelId="{B216DA08-7F7D-41C5-BF10-99F90B1BA95F}" type="presParOf" srcId="{6020256D-0C73-4B7E-B609-6FB3F52CB1C8}" destId="{CA533934-9217-402D-96E0-EF5E6D13DF4E}" srcOrd="0" destOrd="0" presId="urn:microsoft.com/office/officeart/2005/8/layout/hierarchy6"/>
    <dgm:cxn modelId="{BB50CA72-A38F-4DDA-8BE8-0EC62EBD782A}" type="presParOf" srcId="{CA533934-9217-402D-96E0-EF5E6D13DF4E}" destId="{CE8E524D-A8E1-442D-9488-709CA4465A20}" srcOrd="0" destOrd="0" presId="urn:microsoft.com/office/officeart/2005/8/layout/hierarchy6"/>
    <dgm:cxn modelId="{7EF72975-FB32-4BAA-823D-E79DDBAD94A3}" type="presParOf" srcId="{CE8E524D-A8E1-442D-9488-709CA4465A20}" destId="{C328B3ED-8EAD-4227-95FE-1D154375AD05}" srcOrd="0" destOrd="0" presId="urn:microsoft.com/office/officeart/2005/8/layout/hierarchy6"/>
    <dgm:cxn modelId="{20842E79-66B4-4C9B-81F1-BB8AB94A4C64}" type="presParOf" srcId="{C328B3ED-8EAD-4227-95FE-1D154375AD05}" destId="{5691A1A1-3682-42B5-B534-C66F884F71CC}" srcOrd="0" destOrd="0" presId="urn:microsoft.com/office/officeart/2005/8/layout/hierarchy6"/>
    <dgm:cxn modelId="{BD425ECF-5CA8-4BB3-8D60-CFF54C8224D2}" type="presParOf" srcId="{C328B3ED-8EAD-4227-95FE-1D154375AD05}" destId="{D17F7047-40A1-4F00-B710-62C7457939FC}" srcOrd="1" destOrd="0" presId="urn:microsoft.com/office/officeart/2005/8/layout/hierarchy6"/>
    <dgm:cxn modelId="{E3B6BE49-73C1-40C2-83A6-B65E669EF76A}" type="presParOf" srcId="{D17F7047-40A1-4F00-B710-62C7457939FC}" destId="{EAA5C1CB-46D1-40F3-AFE5-1FB456E37855}" srcOrd="0" destOrd="0" presId="urn:microsoft.com/office/officeart/2005/8/layout/hierarchy6"/>
    <dgm:cxn modelId="{BD610DCE-888C-4383-A4CF-74792D0B4BC8}" type="presParOf" srcId="{D17F7047-40A1-4F00-B710-62C7457939FC}" destId="{E9EFAC71-704F-42A1-B3A0-E8F4E96A0DB7}" srcOrd="1" destOrd="0" presId="urn:microsoft.com/office/officeart/2005/8/layout/hierarchy6"/>
    <dgm:cxn modelId="{FDB56A20-98BA-49E7-98E2-0FF5AD031035}" type="presParOf" srcId="{E9EFAC71-704F-42A1-B3A0-E8F4E96A0DB7}" destId="{8E273FEA-8556-4667-B8E2-E1BD3CF65E41}" srcOrd="0" destOrd="0" presId="urn:microsoft.com/office/officeart/2005/8/layout/hierarchy6"/>
    <dgm:cxn modelId="{35B22F8D-0A5F-4691-BFE0-9A656C936A6D}" type="presParOf" srcId="{E9EFAC71-704F-42A1-B3A0-E8F4E96A0DB7}" destId="{7C61BC06-BFED-437C-86DE-1259E9A6CA50}" srcOrd="1" destOrd="0" presId="urn:microsoft.com/office/officeart/2005/8/layout/hierarchy6"/>
    <dgm:cxn modelId="{3957DE10-3776-43DE-A3B5-E0BA21615A90}" type="presParOf" srcId="{7C61BC06-BFED-437C-86DE-1259E9A6CA50}" destId="{E32CDA5F-9BDF-4CED-9E8C-70521D8FDD34}" srcOrd="0" destOrd="0" presId="urn:microsoft.com/office/officeart/2005/8/layout/hierarchy6"/>
    <dgm:cxn modelId="{A1381BAF-726B-4FD3-BB03-BE3D5505D174}" type="presParOf" srcId="{7C61BC06-BFED-437C-86DE-1259E9A6CA50}" destId="{03FD8EA5-E667-443B-B986-F33766C6242B}" srcOrd="1" destOrd="0" presId="urn:microsoft.com/office/officeart/2005/8/layout/hierarchy6"/>
    <dgm:cxn modelId="{9F1DFB20-678F-477E-BFA6-EBD094931684}" type="presParOf" srcId="{03FD8EA5-E667-443B-B986-F33766C6242B}" destId="{ED8ED8C8-FA6A-444B-92EF-E41F85302046}" srcOrd="0" destOrd="0" presId="urn:microsoft.com/office/officeart/2005/8/layout/hierarchy6"/>
    <dgm:cxn modelId="{8C540134-88AD-4DE6-A9DE-B944DFE91832}" type="presParOf" srcId="{03FD8EA5-E667-443B-B986-F33766C6242B}" destId="{30746479-9176-4FAC-AD79-FF692B0A9DBB}" srcOrd="1" destOrd="0" presId="urn:microsoft.com/office/officeart/2005/8/layout/hierarchy6"/>
    <dgm:cxn modelId="{30ED4ABD-CA8D-4CAD-A3A7-764BEB6D8FCE}" type="presParOf" srcId="{30746479-9176-4FAC-AD79-FF692B0A9DBB}" destId="{7B5D4000-4445-43EB-BF8C-0F749E4F0A48}" srcOrd="0" destOrd="0" presId="urn:microsoft.com/office/officeart/2005/8/layout/hierarchy6"/>
    <dgm:cxn modelId="{310083CB-6F6D-4BCB-A3C0-FDF7E2228273}" type="presParOf" srcId="{30746479-9176-4FAC-AD79-FF692B0A9DBB}" destId="{89ACF708-6025-44AD-A216-8014344F7A8C}" srcOrd="1" destOrd="0" presId="urn:microsoft.com/office/officeart/2005/8/layout/hierarchy6"/>
    <dgm:cxn modelId="{6FC5DAB2-7650-4C50-94D0-3B7EA28B876F}" type="presParOf" srcId="{89ACF708-6025-44AD-A216-8014344F7A8C}" destId="{C52E93AF-DBFB-4A07-8EE0-96161706C79F}" srcOrd="0" destOrd="0" presId="urn:microsoft.com/office/officeart/2005/8/layout/hierarchy6"/>
    <dgm:cxn modelId="{D5856FBD-ED8A-4FB3-B043-E578C8E0956B}" type="presParOf" srcId="{89ACF708-6025-44AD-A216-8014344F7A8C}" destId="{3AAF3A3F-16CD-4150-93FB-1D8C98FFB8E1}" srcOrd="1" destOrd="0" presId="urn:microsoft.com/office/officeart/2005/8/layout/hierarchy6"/>
    <dgm:cxn modelId="{004C8F93-2E7A-4A4F-A6DA-5AE371070A95}" type="presParOf" srcId="{7C61BC06-BFED-437C-86DE-1259E9A6CA50}" destId="{E0F8AF92-2552-47CA-A128-19ECF30F7E2A}" srcOrd="2" destOrd="0" presId="urn:microsoft.com/office/officeart/2005/8/layout/hierarchy6"/>
    <dgm:cxn modelId="{41006C14-63CE-4C3D-B8D7-FE2B61EE35C9}" type="presParOf" srcId="{7C61BC06-BFED-437C-86DE-1259E9A6CA50}" destId="{F5993134-E44A-4F3D-B040-4DFC6247DFD3}" srcOrd="3" destOrd="0" presId="urn:microsoft.com/office/officeart/2005/8/layout/hierarchy6"/>
    <dgm:cxn modelId="{44BCE83F-3E2A-44DA-B596-CB70DF16D9B8}" type="presParOf" srcId="{F5993134-E44A-4F3D-B040-4DFC6247DFD3}" destId="{95AAC9D9-7A38-4D34-A5F0-594CBBA802C0}" srcOrd="0" destOrd="0" presId="urn:microsoft.com/office/officeart/2005/8/layout/hierarchy6"/>
    <dgm:cxn modelId="{9576C1A7-DF18-4EC2-B3D0-2BA11DBDADFD}" type="presParOf" srcId="{F5993134-E44A-4F3D-B040-4DFC6247DFD3}" destId="{1139E80D-AB0E-4A52-9C25-F84649D00FAC}" srcOrd="1" destOrd="0" presId="urn:microsoft.com/office/officeart/2005/8/layout/hierarchy6"/>
    <dgm:cxn modelId="{19E45F93-3EC3-4114-82F1-096025D8DE52}" type="presParOf" srcId="{1139E80D-AB0E-4A52-9C25-F84649D00FAC}" destId="{E2C376AC-B4F2-4157-BA57-E9B86CCA7AB1}" srcOrd="0" destOrd="0" presId="urn:microsoft.com/office/officeart/2005/8/layout/hierarchy6"/>
    <dgm:cxn modelId="{DCB741BD-5DB8-41CF-818E-F17BB8742AE2}" type="presParOf" srcId="{1139E80D-AB0E-4A52-9C25-F84649D00FAC}" destId="{95A76320-2E93-4197-8E9C-9C69B74B2160}" srcOrd="1" destOrd="0" presId="urn:microsoft.com/office/officeart/2005/8/layout/hierarchy6"/>
    <dgm:cxn modelId="{2E956A66-5746-4222-91AF-1E93CA174375}" type="presParOf" srcId="{95A76320-2E93-4197-8E9C-9C69B74B2160}" destId="{49CF21FA-0960-46DF-BBC8-7C449284B5AF}" srcOrd="0" destOrd="0" presId="urn:microsoft.com/office/officeart/2005/8/layout/hierarchy6"/>
    <dgm:cxn modelId="{7A71FE8C-AB32-4B52-BBA4-AA55E7C8269F}" type="presParOf" srcId="{95A76320-2E93-4197-8E9C-9C69B74B2160}" destId="{2A88425C-1239-4F59-94CF-D82D644AF60E}" srcOrd="1" destOrd="0" presId="urn:microsoft.com/office/officeart/2005/8/layout/hierarchy6"/>
    <dgm:cxn modelId="{15956EE2-72DE-4253-9096-0E187689316E}" type="presParOf" srcId="{D17F7047-40A1-4F00-B710-62C7457939FC}" destId="{4C22120F-01E5-44AE-99EF-DC766FC92B64}" srcOrd="2" destOrd="0" presId="urn:microsoft.com/office/officeart/2005/8/layout/hierarchy6"/>
    <dgm:cxn modelId="{31F2BE8F-40C1-4AB1-B9E3-41CF6F0D0B92}" type="presParOf" srcId="{D17F7047-40A1-4F00-B710-62C7457939FC}" destId="{E320FB25-5149-40BC-A220-B9EDCE92C6F2}" srcOrd="3" destOrd="0" presId="urn:microsoft.com/office/officeart/2005/8/layout/hierarchy6"/>
    <dgm:cxn modelId="{6C103402-5AB7-45D7-BB48-57189A78BE30}" type="presParOf" srcId="{E320FB25-5149-40BC-A220-B9EDCE92C6F2}" destId="{0BBF9CEB-0310-43AC-B099-FDAFDE54B95A}" srcOrd="0" destOrd="0" presId="urn:microsoft.com/office/officeart/2005/8/layout/hierarchy6"/>
    <dgm:cxn modelId="{A2869E44-DE01-4CB9-BA47-BC42A96A63FA}" type="presParOf" srcId="{E320FB25-5149-40BC-A220-B9EDCE92C6F2}" destId="{54A10901-604F-4AAF-B751-40D8897E9BD3}" srcOrd="1" destOrd="0" presId="urn:microsoft.com/office/officeart/2005/8/layout/hierarchy6"/>
    <dgm:cxn modelId="{FBE8AC8F-B91F-4BC1-B69C-C0BB68BBFDA5}" type="presParOf" srcId="{54A10901-604F-4AAF-B751-40D8897E9BD3}" destId="{6758EBA0-A85E-4E43-AE9D-5CE54C6A1313}" srcOrd="0" destOrd="0" presId="urn:microsoft.com/office/officeart/2005/8/layout/hierarchy6"/>
    <dgm:cxn modelId="{C905921D-5968-4260-8E40-A1E0EE4B209C}" type="presParOf" srcId="{54A10901-604F-4AAF-B751-40D8897E9BD3}" destId="{EE3CEC6B-0023-450B-BC2D-76D77017FFF4}" srcOrd="1" destOrd="0" presId="urn:microsoft.com/office/officeart/2005/8/layout/hierarchy6"/>
    <dgm:cxn modelId="{8CD65812-CB4C-4380-B8DC-53CEE614BBC0}" type="presParOf" srcId="{EE3CEC6B-0023-450B-BC2D-76D77017FFF4}" destId="{01D0A122-F92E-4672-8ABE-0EF9674EEAD1}" srcOrd="0" destOrd="0" presId="urn:microsoft.com/office/officeart/2005/8/layout/hierarchy6"/>
    <dgm:cxn modelId="{49619D07-1B74-42FC-AF30-48D7096913BC}" type="presParOf" srcId="{EE3CEC6B-0023-450B-BC2D-76D77017FFF4}" destId="{5A076666-2706-4D17-96B6-9D1811162EC1}" srcOrd="1" destOrd="0" presId="urn:microsoft.com/office/officeart/2005/8/layout/hierarchy6"/>
    <dgm:cxn modelId="{98914E0B-2FC0-4779-8298-16C20607863D}" type="presParOf" srcId="{5A076666-2706-4D17-96B6-9D1811162EC1}" destId="{F7B3C3A3-8B8F-4006-B8F9-836955FA1545}" srcOrd="0" destOrd="0" presId="urn:microsoft.com/office/officeart/2005/8/layout/hierarchy6"/>
    <dgm:cxn modelId="{DE3817BA-9FCA-41D8-B3DF-7CE336515555}" type="presParOf" srcId="{5A076666-2706-4D17-96B6-9D1811162EC1}" destId="{3FFD38EF-FB66-4385-955D-4EC5C263622A}" srcOrd="1" destOrd="0" presId="urn:microsoft.com/office/officeart/2005/8/layout/hierarchy6"/>
    <dgm:cxn modelId="{827844CB-4B48-4892-995E-11563FE01AB0}" type="presParOf" srcId="{3FFD38EF-FB66-4385-955D-4EC5C263622A}" destId="{92CE9FC2-FC8E-4191-916E-66512A88FECA}" srcOrd="0" destOrd="0" presId="urn:microsoft.com/office/officeart/2005/8/layout/hierarchy6"/>
    <dgm:cxn modelId="{C9CA3C21-9F94-4B79-9650-9E9032E39DCA}" type="presParOf" srcId="{3FFD38EF-FB66-4385-955D-4EC5C263622A}" destId="{8CBF4045-CD43-4AC3-8C47-71E4B7ED33DA}" srcOrd="1" destOrd="0" presId="urn:microsoft.com/office/officeart/2005/8/layout/hierarchy6"/>
    <dgm:cxn modelId="{0F02BE6A-4080-4348-AB5B-5EB47A65619A}" type="presParOf" srcId="{5A076666-2706-4D17-96B6-9D1811162EC1}" destId="{71D24608-5D4E-48D2-81E8-233AB941D1F3}" srcOrd="2" destOrd="0" presId="urn:microsoft.com/office/officeart/2005/8/layout/hierarchy6"/>
    <dgm:cxn modelId="{28D6B331-62FB-46C2-8DE9-CE8327E044DC}" type="presParOf" srcId="{5A076666-2706-4D17-96B6-9D1811162EC1}" destId="{92034910-E83A-49E2-A9B8-F18C8B600FC4}" srcOrd="3" destOrd="0" presId="urn:microsoft.com/office/officeart/2005/8/layout/hierarchy6"/>
    <dgm:cxn modelId="{A259E4C7-70E1-46F1-88EC-55B017B5482A}" type="presParOf" srcId="{92034910-E83A-49E2-A9B8-F18C8B600FC4}" destId="{321B095C-D5B0-4423-8AD0-AF9DEA597316}" srcOrd="0" destOrd="0" presId="urn:microsoft.com/office/officeart/2005/8/layout/hierarchy6"/>
    <dgm:cxn modelId="{05B95126-B022-4143-9832-D9DDED223D62}" type="presParOf" srcId="{92034910-E83A-49E2-A9B8-F18C8B600FC4}" destId="{8B6E94C8-EF59-4D00-A962-E36892A16E0F}" srcOrd="1" destOrd="0" presId="urn:microsoft.com/office/officeart/2005/8/layout/hierarchy6"/>
    <dgm:cxn modelId="{D78F5F50-C97D-46B6-B2C8-7C59B774ECC5}" type="presParOf" srcId="{5A076666-2706-4D17-96B6-9D1811162EC1}" destId="{5E4A307C-75A5-4D63-807A-19B1C715A2DD}" srcOrd="4" destOrd="0" presId="urn:microsoft.com/office/officeart/2005/8/layout/hierarchy6"/>
    <dgm:cxn modelId="{3952D00D-9F1C-4008-AA09-25D8F9628E3F}" type="presParOf" srcId="{5A076666-2706-4D17-96B6-9D1811162EC1}" destId="{FE2A632A-08E7-4BA0-9FB7-A05EE3C89814}" srcOrd="5" destOrd="0" presId="urn:microsoft.com/office/officeart/2005/8/layout/hierarchy6"/>
    <dgm:cxn modelId="{D794701E-3C15-49F5-89EA-E599FA31EFE1}" type="presParOf" srcId="{FE2A632A-08E7-4BA0-9FB7-A05EE3C89814}" destId="{4C0A05D0-1107-4634-9840-EC1F5D4ACFFE}" srcOrd="0" destOrd="0" presId="urn:microsoft.com/office/officeart/2005/8/layout/hierarchy6"/>
    <dgm:cxn modelId="{D1B5344C-8A19-44B3-B172-CF39040BC6E3}" type="presParOf" srcId="{FE2A632A-08E7-4BA0-9FB7-A05EE3C89814}" destId="{504F8054-7045-4F58-8D00-370802833D0B}" srcOrd="1" destOrd="0" presId="urn:microsoft.com/office/officeart/2005/8/layout/hierarchy6"/>
    <dgm:cxn modelId="{1F654A9E-9D45-4935-B8E0-648D891D3B13}" type="presParOf" srcId="{6020256D-0C73-4B7E-B609-6FB3F52CB1C8}" destId="{8EC4883C-BA0F-410A-B30D-C8DB7043D331}" srcOrd="1" destOrd="0" presId="urn:microsoft.com/office/officeart/2005/8/layout/hierarchy6"/>
  </dgm:cxnLst>
  <dgm:bg>
    <a:effectLst>
      <a:outerShdw blurRad="50800" dist="50800" dir="5400000" algn="ctr" rotWithShape="0">
        <a:schemeClr val="bg1"/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1A1A1-3682-42B5-B534-C66F884F71CC}">
      <dsp:nvSpPr>
        <dsp:cNvPr id="0" name=""/>
        <dsp:cNvSpPr/>
      </dsp:nvSpPr>
      <dsp:spPr>
        <a:xfrm>
          <a:off x="3027431" y="1428"/>
          <a:ext cx="1318021" cy="8786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 dirty="0"/>
            <a:t>Water Analysis</a:t>
          </a:r>
        </a:p>
      </dsp:txBody>
      <dsp:txXfrm>
        <a:off x="3053167" y="27164"/>
        <a:ext cx="1266549" cy="827209"/>
      </dsp:txXfrm>
    </dsp:sp>
    <dsp:sp modelId="{EAA5C1CB-46D1-40F3-AFE5-1FB456E37855}">
      <dsp:nvSpPr>
        <dsp:cNvPr id="0" name=""/>
        <dsp:cNvSpPr/>
      </dsp:nvSpPr>
      <dsp:spPr>
        <a:xfrm>
          <a:off x="1544657" y="880109"/>
          <a:ext cx="2141785" cy="351472"/>
        </a:xfrm>
        <a:custGeom>
          <a:avLst/>
          <a:gdLst/>
          <a:ahLst/>
          <a:cxnLst/>
          <a:rect l="0" t="0" r="0" b="0"/>
          <a:pathLst>
            <a:path>
              <a:moveTo>
                <a:pt x="2141785" y="0"/>
              </a:moveTo>
              <a:lnTo>
                <a:pt x="2141785" y="175736"/>
              </a:lnTo>
              <a:lnTo>
                <a:pt x="0" y="175736"/>
              </a:lnTo>
              <a:lnTo>
                <a:pt x="0" y="35147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273FEA-8556-4667-B8E2-E1BD3CF65E41}">
      <dsp:nvSpPr>
        <dsp:cNvPr id="0" name=""/>
        <dsp:cNvSpPr/>
      </dsp:nvSpPr>
      <dsp:spPr>
        <a:xfrm>
          <a:off x="885646" y="1231582"/>
          <a:ext cx="1318021" cy="8786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 dirty="0"/>
            <a:t>Oil in Water</a:t>
          </a:r>
        </a:p>
      </dsp:txBody>
      <dsp:txXfrm>
        <a:off x="911382" y="1257318"/>
        <a:ext cx="1266549" cy="827209"/>
      </dsp:txXfrm>
    </dsp:sp>
    <dsp:sp modelId="{E32CDA5F-9BDF-4CED-9E8C-70521D8FDD34}">
      <dsp:nvSpPr>
        <dsp:cNvPr id="0" name=""/>
        <dsp:cNvSpPr/>
      </dsp:nvSpPr>
      <dsp:spPr>
        <a:xfrm>
          <a:off x="687943" y="2110263"/>
          <a:ext cx="856714" cy="351472"/>
        </a:xfrm>
        <a:custGeom>
          <a:avLst/>
          <a:gdLst/>
          <a:ahLst/>
          <a:cxnLst/>
          <a:rect l="0" t="0" r="0" b="0"/>
          <a:pathLst>
            <a:path>
              <a:moveTo>
                <a:pt x="856714" y="0"/>
              </a:moveTo>
              <a:lnTo>
                <a:pt x="856714" y="175736"/>
              </a:lnTo>
              <a:lnTo>
                <a:pt x="0" y="175736"/>
              </a:lnTo>
              <a:lnTo>
                <a:pt x="0" y="35147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ED8C8-FA6A-444B-92EF-E41F85302046}">
      <dsp:nvSpPr>
        <dsp:cNvPr id="0" name=""/>
        <dsp:cNvSpPr/>
      </dsp:nvSpPr>
      <dsp:spPr>
        <a:xfrm>
          <a:off x="28932" y="2461736"/>
          <a:ext cx="1318021" cy="8786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 dirty="0"/>
            <a:t>Environmental</a:t>
          </a:r>
        </a:p>
      </dsp:txBody>
      <dsp:txXfrm>
        <a:off x="54668" y="2487472"/>
        <a:ext cx="1266549" cy="827209"/>
      </dsp:txXfrm>
    </dsp:sp>
    <dsp:sp modelId="{7B5D4000-4445-43EB-BF8C-0F749E4F0A48}">
      <dsp:nvSpPr>
        <dsp:cNvPr id="0" name=""/>
        <dsp:cNvSpPr/>
      </dsp:nvSpPr>
      <dsp:spPr>
        <a:xfrm>
          <a:off x="642223" y="3340417"/>
          <a:ext cx="91440" cy="351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147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2E93AF-DBFB-4A07-8EE0-96161706C79F}">
      <dsp:nvSpPr>
        <dsp:cNvPr id="0" name=""/>
        <dsp:cNvSpPr/>
      </dsp:nvSpPr>
      <dsp:spPr>
        <a:xfrm>
          <a:off x="28932" y="3691890"/>
          <a:ext cx="1318021" cy="8786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 dirty="0"/>
            <a:t>30ppm Dispersed Oil in Water</a:t>
          </a:r>
        </a:p>
      </dsp:txBody>
      <dsp:txXfrm>
        <a:off x="54668" y="3717626"/>
        <a:ext cx="1266549" cy="827209"/>
      </dsp:txXfrm>
    </dsp:sp>
    <dsp:sp modelId="{E0F8AF92-2552-47CA-A128-19ECF30F7E2A}">
      <dsp:nvSpPr>
        <dsp:cNvPr id="0" name=""/>
        <dsp:cNvSpPr/>
      </dsp:nvSpPr>
      <dsp:spPr>
        <a:xfrm>
          <a:off x="1544657" y="2110263"/>
          <a:ext cx="856714" cy="351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36"/>
              </a:lnTo>
              <a:lnTo>
                <a:pt x="856714" y="175736"/>
              </a:lnTo>
              <a:lnTo>
                <a:pt x="856714" y="35147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AAC9D9-7A38-4D34-A5F0-594CBBA802C0}">
      <dsp:nvSpPr>
        <dsp:cNvPr id="0" name=""/>
        <dsp:cNvSpPr/>
      </dsp:nvSpPr>
      <dsp:spPr>
        <a:xfrm>
          <a:off x="1742360" y="2461736"/>
          <a:ext cx="1318021" cy="8786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 dirty="0"/>
            <a:t>Process Control &amp; Optimisation</a:t>
          </a:r>
        </a:p>
      </dsp:txBody>
      <dsp:txXfrm>
        <a:off x="1768096" y="2487472"/>
        <a:ext cx="1266549" cy="827209"/>
      </dsp:txXfrm>
    </dsp:sp>
    <dsp:sp modelId="{E2C376AC-B4F2-4157-BA57-E9B86CCA7AB1}">
      <dsp:nvSpPr>
        <dsp:cNvPr id="0" name=""/>
        <dsp:cNvSpPr/>
      </dsp:nvSpPr>
      <dsp:spPr>
        <a:xfrm>
          <a:off x="2355651" y="3340417"/>
          <a:ext cx="91440" cy="351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147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F21FA-0960-46DF-BBC8-7C449284B5AF}">
      <dsp:nvSpPr>
        <dsp:cNvPr id="0" name=""/>
        <dsp:cNvSpPr/>
      </dsp:nvSpPr>
      <dsp:spPr>
        <a:xfrm>
          <a:off x="1742360" y="3691890"/>
          <a:ext cx="1318021" cy="8786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 dirty="0"/>
            <a:t>Separation Equipment / Chemical Performance Analysis</a:t>
          </a:r>
        </a:p>
      </dsp:txBody>
      <dsp:txXfrm>
        <a:off x="1768096" y="3717626"/>
        <a:ext cx="1266549" cy="827209"/>
      </dsp:txXfrm>
    </dsp:sp>
    <dsp:sp modelId="{4C22120F-01E5-44AE-99EF-DC766FC92B64}">
      <dsp:nvSpPr>
        <dsp:cNvPr id="0" name=""/>
        <dsp:cNvSpPr/>
      </dsp:nvSpPr>
      <dsp:spPr>
        <a:xfrm>
          <a:off x="3686442" y="880109"/>
          <a:ext cx="2141785" cy="351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36"/>
              </a:lnTo>
              <a:lnTo>
                <a:pt x="2141785" y="175736"/>
              </a:lnTo>
              <a:lnTo>
                <a:pt x="2141785" y="35147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BF9CEB-0310-43AC-B099-FDAFDE54B95A}">
      <dsp:nvSpPr>
        <dsp:cNvPr id="0" name=""/>
        <dsp:cNvSpPr/>
      </dsp:nvSpPr>
      <dsp:spPr>
        <a:xfrm>
          <a:off x="5169217" y="1231582"/>
          <a:ext cx="1318021" cy="8786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 dirty="0"/>
            <a:t>TSS in Water</a:t>
          </a:r>
        </a:p>
      </dsp:txBody>
      <dsp:txXfrm>
        <a:off x="5194953" y="1257318"/>
        <a:ext cx="1266549" cy="827209"/>
      </dsp:txXfrm>
    </dsp:sp>
    <dsp:sp modelId="{6758EBA0-A85E-4E43-AE9D-5CE54C6A1313}">
      <dsp:nvSpPr>
        <dsp:cNvPr id="0" name=""/>
        <dsp:cNvSpPr/>
      </dsp:nvSpPr>
      <dsp:spPr>
        <a:xfrm>
          <a:off x="5782508" y="2110263"/>
          <a:ext cx="91440" cy="351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147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0A122-F92E-4672-8ABE-0EF9674EEAD1}">
      <dsp:nvSpPr>
        <dsp:cNvPr id="0" name=""/>
        <dsp:cNvSpPr/>
      </dsp:nvSpPr>
      <dsp:spPr>
        <a:xfrm>
          <a:off x="5169217" y="2461736"/>
          <a:ext cx="1318021" cy="8786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 dirty="0"/>
            <a:t>Process Control &amp; Optimisation</a:t>
          </a:r>
        </a:p>
      </dsp:txBody>
      <dsp:txXfrm>
        <a:off x="5194953" y="2487472"/>
        <a:ext cx="1266549" cy="827209"/>
      </dsp:txXfrm>
    </dsp:sp>
    <dsp:sp modelId="{F7B3C3A3-8B8F-4006-B8F9-836955FA1545}">
      <dsp:nvSpPr>
        <dsp:cNvPr id="0" name=""/>
        <dsp:cNvSpPr/>
      </dsp:nvSpPr>
      <dsp:spPr>
        <a:xfrm>
          <a:off x="4114800" y="3340417"/>
          <a:ext cx="1713428" cy="351472"/>
        </a:xfrm>
        <a:custGeom>
          <a:avLst/>
          <a:gdLst/>
          <a:ahLst/>
          <a:cxnLst/>
          <a:rect l="0" t="0" r="0" b="0"/>
          <a:pathLst>
            <a:path>
              <a:moveTo>
                <a:pt x="1713428" y="0"/>
              </a:moveTo>
              <a:lnTo>
                <a:pt x="1713428" y="175736"/>
              </a:lnTo>
              <a:lnTo>
                <a:pt x="0" y="175736"/>
              </a:lnTo>
              <a:lnTo>
                <a:pt x="0" y="35147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CE9FC2-FC8E-4191-916E-66512A88FECA}">
      <dsp:nvSpPr>
        <dsp:cNvPr id="0" name=""/>
        <dsp:cNvSpPr/>
      </dsp:nvSpPr>
      <dsp:spPr>
        <a:xfrm>
          <a:off x="3455789" y="3691890"/>
          <a:ext cx="1318021" cy="8786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 dirty="0"/>
            <a:t>Separation Equipment Performance Analysis</a:t>
          </a:r>
        </a:p>
      </dsp:txBody>
      <dsp:txXfrm>
        <a:off x="3481525" y="3717626"/>
        <a:ext cx="1266549" cy="827209"/>
      </dsp:txXfrm>
    </dsp:sp>
    <dsp:sp modelId="{71D24608-5D4E-48D2-81E8-233AB941D1F3}">
      <dsp:nvSpPr>
        <dsp:cNvPr id="0" name=""/>
        <dsp:cNvSpPr/>
      </dsp:nvSpPr>
      <dsp:spPr>
        <a:xfrm>
          <a:off x="5782508" y="3340417"/>
          <a:ext cx="91440" cy="351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147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B095C-D5B0-4423-8AD0-AF9DEA597316}">
      <dsp:nvSpPr>
        <dsp:cNvPr id="0" name=""/>
        <dsp:cNvSpPr/>
      </dsp:nvSpPr>
      <dsp:spPr>
        <a:xfrm>
          <a:off x="5169217" y="3691890"/>
          <a:ext cx="1318021" cy="8786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 dirty="0"/>
            <a:t>WFI – TSS Size &amp; Concentration Analysis to Avoid Well Plugging</a:t>
          </a:r>
        </a:p>
      </dsp:txBody>
      <dsp:txXfrm>
        <a:off x="5194953" y="3717626"/>
        <a:ext cx="1266549" cy="827209"/>
      </dsp:txXfrm>
    </dsp:sp>
    <dsp:sp modelId="{5E4A307C-75A5-4D63-807A-19B1C715A2DD}">
      <dsp:nvSpPr>
        <dsp:cNvPr id="0" name=""/>
        <dsp:cNvSpPr/>
      </dsp:nvSpPr>
      <dsp:spPr>
        <a:xfrm>
          <a:off x="5828228" y="3340417"/>
          <a:ext cx="1713428" cy="351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36"/>
              </a:lnTo>
              <a:lnTo>
                <a:pt x="1713428" y="175736"/>
              </a:lnTo>
              <a:lnTo>
                <a:pt x="1713428" y="35147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0A05D0-1107-4634-9840-EC1F5D4ACFFE}">
      <dsp:nvSpPr>
        <dsp:cNvPr id="0" name=""/>
        <dsp:cNvSpPr/>
      </dsp:nvSpPr>
      <dsp:spPr>
        <a:xfrm>
          <a:off x="6882645" y="3691890"/>
          <a:ext cx="1318021" cy="8786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 dirty="0"/>
            <a:t>Well Formation Studies – Core Sample Testing</a:t>
          </a:r>
        </a:p>
      </dsp:txBody>
      <dsp:txXfrm>
        <a:off x="6908381" y="3717626"/>
        <a:ext cx="1266549" cy="827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74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738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274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56DB94AF-93B2-490C-B182-43B8587EE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80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74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738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49550" y="525463"/>
            <a:ext cx="37973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3330575"/>
            <a:ext cx="7437438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274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657CFFCD-0C2B-440C-A8AD-E9CBAE91E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171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1266AA-B312-451E-B4DF-B02D3346CA4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76827-F9C9-4B12-AA10-FD7EDE6E50B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44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76827-F9C9-4B12-AA10-FD7EDE6E50B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76827-F9C9-4B12-AA10-FD7EDE6E50B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76827-F9C9-4B12-AA10-FD7EDE6E50B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76827-F9C9-4B12-AA10-FD7EDE6E50B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76827-F9C9-4B12-AA10-FD7EDE6E50B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76827-F9C9-4B12-AA10-FD7EDE6E50B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76827-F9C9-4B12-AA10-FD7EDE6E50B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81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71A22-2881-4859-808B-87F0436DCD6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65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AFB2FA1-4D95-4A28-86D5-4F0B41169C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05B3F1-82EA-4788-8F48-1D68D7EC36FE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1CF152D-449E-40B5-92ED-B95D4E3B46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2F95BBC3-F697-4A46-903C-BB8D6B5F5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71A22-2881-4859-808B-87F0436DCD6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3A097-10F6-4E98-BF64-227F0407918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46CA0BD4-E9B6-4723-A439-7AF4409774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CCA9CE-8221-4B8B-897B-E4146097ADB9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66DA980-9C14-4406-9CE6-6D6A02116D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687CF1BA-C186-4E44-A307-9BCFE72AC7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3A097-10F6-4E98-BF64-227F0407918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3A097-10F6-4E98-BF64-227F0407918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2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6D1967BA-1B17-4ED6-84EC-AE29B4D1B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54FC5E-C7D4-4046-BA4C-4F474D8E617F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9A522A0D-26F4-4C6B-88AF-3E8F68C12F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F2E60CE2-6AC9-4843-B3D1-79337540B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77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6D1967BA-1B17-4ED6-84EC-AE29B4D1B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54FC5E-C7D4-4046-BA4C-4F474D8E617F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9A522A0D-26F4-4C6B-88AF-3E8F68C12F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F2E60CE2-6AC9-4843-B3D1-79337540B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08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AC8C9-1F1A-4EDD-88D7-84B92D44DAD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AC8C9-1F1A-4EDD-88D7-84B92D44DAD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AC8C9-1F1A-4EDD-88D7-84B92D44DAD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AC8C9-1F1A-4EDD-88D7-84B92D44DAD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F8835-5D06-4416-B660-EC7A5014071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AC8C9-1F1A-4EDD-88D7-84B92D44DAD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47028C-E78B-4D63-9015-88ED62F8EFA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47028C-E78B-4D63-9015-88ED62F8EFA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47028C-E78B-4D63-9015-88ED62F8EFA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AC8C9-1F1A-4EDD-88D7-84B92D44DAD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AC8C9-1F1A-4EDD-88D7-84B92D44DAD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AC8C9-1F1A-4EDD-88D7-84B92D44DAD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AC8C9-1F1A-4EDD-88D7-84B92D44DAD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47028C-E78B-4D63-9015-88ED62F8EFA9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E3D98A-6287-497C-AB75-40884455CCC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E3D98A-6287-497C-AB75-40884455CCC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14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5B0FCA-5838-4585-B259-EB51E969F56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0E4DCF-407B-4C9D-BD1B-CBCE2AEBF3E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0E4DCF-407B-4C9D-BD1B-CBCE2AEBF3E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75E807CE-F86D-4EF0-BC44-6F13131A03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473213-870A-4319-991B-B5C736AA36D3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EA71C73B-441D-4296-A7DE-5A848433A0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9812549E-82F6-4DC9-97EC-7B7CDCEA7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42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14CAA-CC6A-4C69-A0CE-30B3FF425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DA3EF-C6E0-4182-8966-98D987751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AEB93-1B51-475F-A482-5666AC168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11E5E-59B8-43EF-A395-011C5AD9F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BC48E-396E-4D29-922B-FDCAC21C6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A66EB-FB62-490B-B1D1-88FA0D7D1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69A6C-1840-4058-AB32-9D3049933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BE4F3-B17E-493D-AC6F-E2089DFA6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185C3-CA1F-402F-A2EC-92CD721FF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EA1EB-88A4-4D1E-B329-70816FA1D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D300B-1454-485F-AB30-F70EA9FD3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81760D4-BCE0-4FA6-AAA3-761ADC7D3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 dirty="0"/>
          </a:p>
        </p:txBody>
      </p:sp>
      <p:sp>
        <p:nvSpPr>
          <p:cNvPr id="1741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95300" y="2209800"/>
            <a:ext cx="8915400" cy="3916363"/>
          </a:xfrm>
        </p:spPr>
        <p:txBody>
          <a:bodyPr/>
          <a:lstStyle/>
          <a:p>
            <a:pPr algn="ctr">
              <a:buNone/>
            </a:pPr>
            <a:r>
              <a:rPr lang="en-IE" b="1" dirty="0"/>
              <a:t>Monitoring </a:t>
            </a:r>
          </a:p>
          <a:p>
            <a:pPr algn="ctr">
              <a:buNone/>
            </a:pPr>
            <a:r>
              <a:rPr lang="en-IE" b="1" dirty="0"/>
              <a:t>Oil &amp; TSS in Water 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Canty Process Technology</a:t>
            </a:r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            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685800" y="136017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Installations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400300" y="2057400"/>
            <a:ext cx="51054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latin typeface="+mn-lt"/>
              </a:rPr>
              <a:t>Many different types of installations to adapt to where analysis is needed:</a:t>
            </a:r>
          </a:p>
          <a:p>
            <a:pPr marL="1714500" lvl="3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Inline</a:t>
            </a:r>
          </a:p>
          <a:p>
            <a:pPr marL="1714500" lvl="3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At-Line</a:t>
            </a:r>
          </a:p>
          <a:p>
            <a:pPr marL="1714500" lvl="3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Skid</a:t>
            </a:r>
          </a:p>
          <a:p>
            <a:pPr marL="1714500" lvl="3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Cart</a:t>
            </a:r>
          </a:p>
          <a:p>
            <a:pPr marL="1714500" lvl="3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Portable</a:t>
            </a:r>
          </a:p>
          <a:p>
            <a:pPr marL="1714500" lvl="3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Transportable</a:t>
            </a:r>
          </a:p>
          <a:p>
            <a:pPr marL="1714500" lvl="3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Lab</a:t>
            </a:r>
          </a:p>
        </p:txBody>
      </p:sp>
    </p:spTree>
    <p:extLst>
      <p:ext uri="{BB962C8B-B14F-4D97-AF65-F5344CB8AC3E}">
        <p14:creationId xmlns:p14="http://schemas.microsoft.com/office/powerpoint/2010/main" val="2328379356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Installations – In-line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61" y="4415110"/>
            <a:ext cx="4880243" cy="169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id:image004.png@01CEB08A.5EDBC6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005" y="2208006"/>
            <a:ext cx="3934794" cy="341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62824" y="2192131"/>
            <a:ext cx="469497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Directly in process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Acts as a spool piece in the pipe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Typically up to 2” lines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Can also be mounted on fast loop bypass line for larger process lines</a:t>
            </a:r>
          </a:p>
        </p:txBody>
      </p:sp>
    </p:spTree>
    <p:extLst>
      <p:ext uri="{BB962C8B-B14F-4D97-AF65-F5344CB8AC3E}">
        <p14:creationId xmlns:p14="http://schemas.microsoft.com/office/powerpoint/2010/main" val="3852585171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Installations – At-Line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39" y="1893437"/>
            <a:ext cx="2856521" cy="228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19" y="3604542"/>
            <a:ext cx="2314003" cy="27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70790" y="2250325"/>
            <a:ext cx="4466427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Short Loop Sampler</a:t>
            </a:r>
          </a:p>
          <a:p>
            <a:pPr marL="800100" lvl="1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Wafer or flange models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Ability to isolate from process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One take out and return line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Line size 3”+</a:t>
            </a:r>
          </a:p>
          <a:p>
            <a:pPr marL="342900" indent="-342900" algn="just">
              <a:spcBef>
                <a:spcPct val="50000"/>
              </a:spcBef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548129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pic>
        <p:nvPicPr>
          <p:cNvPr id="2" name="Picture 2" descr="C:\Users\alano\Desktop\IMG_20150324_1137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3035184" cy="356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Installations – Skid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5"/>
          <a:srcRect l="7325" t="17347" r="5166" b="12394"/>
          <a:stretch/>
        </p:blipFill>
        <p:spPr bwMode="auto">
          <a:xfrm>
            <a:off x="3543300" y="2209800"/>
            <a:ext cx="2933700" cy="3563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4658D142-0115-1950-1F46-D082E138F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990" y="2449359"/>
            <a:ext cx="29337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Allows for full control of cleaning system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Can be an all-in-one installation for VCM, cleaning, power supply, and analyzer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Can be integrated with in-line and at-line systems</a:t>
            </a:r>
          </a:p>
          <a:p>
            <a:pPr marL="342900" indent="-342900" algn="just">
              <a:spcBef>
                <a:spcPct val="50000"/>
              </a:spcBef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1831971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Installations - Cart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40540"/>
            <a:ext cx="2743200" cy="285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achine generated alternative text:&#10;, , ,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90748"/>
            <a:ext cx="2895600" cy="33718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1A7453D2-B813-C70D-842C-9E4B7B479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543081"/>
            <a:ext cx="268020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Long-term temporary testing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Mobile system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Includes cleaning pump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Functionally a skid system on wheels</a:t>
            </a:r>
          </a:p>
          <a:p>
            <a:pPr marL="342900" indent="-342900" algn="just">
              <a:spcBef>
                <a:spcPct val="50000"/>
              </a:spcBef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0220936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Installations – Portable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7084" y="1928992"/>
            <a:ext cx="3051902" cy="291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459586" y="4593848"/>
            <a:ext cx="442070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Short-term temporary testing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Easy to transport 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General purpose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Analysis hardware built in PSU</a:t>
            </a:r>
            <a:endParaRPr lang="en-US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A1863-2A95-5550-1D2E-58117D00A9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58" y="2007590"/>
            <a:ext cx="2143120" cy="240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22374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Installations - Transportable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22D68-7A73-4826-8411-239122721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372" y="2143434"/>
            <a:ext cx="2324156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B09BB9-FAA8-42D2-82B3-3C5E31F26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538692"/>
            <a:ext cx="3330348" cy="2443293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DD8E265E-75C9-4795-8524-3E1A58863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77047"/>
            <a:ext cx="29464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Short-term temporary testing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ATEX rated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Easy to move from sample point to sample point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VCM built into unit, accessed via ATEX tablet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020017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Installations - Lab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E009784-B01F-4B68-8D03-47770397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20181"/>
            <a:ext cx="4619625" cy="346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F762BAB3-2206-E4DD-0134-799FCDB71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2" y="2245940"/>
            <a:ext cx="34290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Same technology applied for offline samples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Smaller flow cell for smaller sample volumes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Screen, VCM, and power supply all built into one unit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CSV file reports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4730729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 dirty="0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Example OIW Concentration Images</a:t>
            </a:r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5431B3A1-C48B-4473-A09B-98C725C9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11" y="2386930"/>
            <a:ext cx="3200400" cy="206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8" descr="C:\Documents and Settings\CantyVision\Desktop\OiW\30-1-13\Medium 4 mpp\Images\Medium oil 4mpp 3% image.JPG">
            <a:extLst>
              <a:ext uri="{FF2B5EF4-FFF2-40B4-BE49-F238E27FC236}">
                <a16:creationId xmlns:a16="http://schemas.microsoft.com/office/drawing/2014/main" id="{F37F2C8E-D6AA-4E3A-8641-1F0112014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8087" y="2386170"/>
            <a:ext cx="2953526" cy="206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9F36C9-8073-4CAE-B3C8-638CC766F4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9" y="2395728"/>
            <a:ext cx="2744100" cy="20665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EC74DF-99A7-4CB7-86A3-F7FF96A11742}"/>
              </a:ext>
            </a:extLst>
          </p:cNvPr>
          <p:cNvSpPr txBox="1"/>
          <p:nvPr/>
        </p:nvSpPr>
        <p:spPr>
          <a:xfrm>
            <a:off x="914400" y="4629090"/>
            <a:ext cx="17505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OIW &lt; 0.5%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4F938F-F045-452B-9E4A-79C41EBB3D0D}"/>
              </a:ext>
            </a:extLst>
          </p:cNvPr>
          <p:cNvSpPr txBox="1"/>
          <p:nvPr/>
        </p:nvSpPr>
        <p:spPr>
          <a:xfrm>
            <a:off x="3962400" y="4629090"/>
            <a:ext cx="17505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OIW 2%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22F8EC-0E62-474A-846F-E262F859486B}"/>
              </a:ext>
            </a:extLst>
          </p:cNvPr>
          <p:cNvSpPr txBox="1"/>
          <p:nvPr/>
        </p:nvSpPr>
        <p:spPr>
          <a:xfrm>
            <a:off x="7315200" y="4610734"/>
            <a:ext cx="17505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OIW 40</a:t>
            </a:r>
            <a:r>
              <a:rPr lang="en-US" sz="2000" dirty="0"/>
              <a:t>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011423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anty_title with web">
            <a:extLst>
              <a:ext uri="{FF2B5EF4-FFF2-40B4-BE49-F238E27FC236}">
                <a16:creationId xmlns:a16="http://schemas.microsoft.com/office/drawing/2014/main" id="{0992C02B-21E9-45B7-A06F-CC97ACE5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>
            <a:extLst>
              <a:ext uri="{FF2B5EF4-FFF2-40B4-BE49-F238E27FC236}">
                <a16:creationId xmlns:a16="http://schemas.microsoft.com/office/drawing/2014/main" id="{368A85D9-214C-4A16-B784-7CBC8BA81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ahoma" panose="020B0604030504040204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altLang="en-US" sz="80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8DD5ADD3-46B6-466D-A0DE-B1B30117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2000"/>
          </a:p>
        </p:txBody>
      </p:sp>
      <p:sp>
        <p:nvSpPr>
          <p:cNvPr id="46086" name="TextBox 1">
            <a:extLst>
              <a:ext uri="{FF2B5EF4-FFF2-40B4-BE49-F238E27FC236}">
                <a16:creationId xmlns:a16="http://schemas.microsoft.com/office/drawing/2014/main" id="{BAB3769E-E857-4DA6-8392-04A81CC95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21" y="3116956"/>
            <a:ext cx="90424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/>
              <a:t>Easy to use interface</a:t>
            </a:r>
          </a:p>
          <a:p>
            <a:pPr>
              <a:buNone/>
            </a:pPr>
            <a:endParaRPr lang="en-US" altLang="en-US" sz="2000" dirty="0"/>
          </a:p>
          <a:p>
            <a:r>
              <a:rPr lang="en-US" altLang="en-US" sz="2000" dirty="0"/>
              <a:t>Real time analysis</a:t>
            </a:r>
          </a:p>
          <a:p>
            <a:pPr>
              <a:buNone/>
            </a:pPr>
            <a:endParaRPr lang="en-US" altLang="en-US" sz="2000" dirty="0"/>
          </a:p>
          <a:p>
            <a:r>
              <a:rPr lang="en-US" altLang="en-US" sz="2000" dirty="0"/>
              <a:t>Video analysis options</a:t>
            </a:r>
          </a:p>
          <a:p>
            <a:pPr>
              <a:buNone/>
            </a:pPr>
            <a:endParaRPr lang="en-US" altLang="en-US" sz="2000" dirty="0"/>
          </a:p>
          <a:p>
            <a:r>
              <a:rPr lang="en-US" altLang="en-US" sz="2000" dirty="0"/>
              <a:t>Reports PSSD’s (particle size and </a:t>
            </a:r>
            <a:r>
              <a:rPr lang="en-US" altLang="en-US" sz="2000" u="sng" dirty="0"/>
              <a:t>shape</a:t>
            </a:r>
            <a:r>
              <a:rPr lang="en-US" altLang="en-US" sz="2000" dirty="0"/>
              <a:t> distributions), concentrations</a:t>
            </a:r>
          </a:p>
        </p:txBody>
      </p:sp>
      <p:pic>
        <p:nvPicPr>
          <p:cNvPr id="46087" name="Picture 1">
            <a:extLst>
              <a:ext uri="{FF2B5EF4-FFF2-40B4-BE49-F238E27FC236}">
                <a16:creationId xmlns:a16="http://schemas.microsoft.com/office/drawing/2014/main" id="{7F293659-2FC1-4C37-9EAB-6B1DAF66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75458"/>
            <a:ext cx="4419600" cy="239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D66E3097-5B75-5541-D693-A618B7CE62D0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Software – Image Analysis</a:t>
            </a:r>
          </a:p>
          <a:p>
            <a:pPr algn="ctr">
              <a:defRPr/>
            </a:pPr>
            <a:r>
              <a:rPr lang="en-US" sz="2400" kern="0" dirty="0" err="1">
                <a:latin typeface="+mj-lt"/>
                <a:ea typeface="+mj-ea"/>
                <a:cs typeface="+mj-cs"/>
              </a:rPr>
              <a:t>CantyVision</a:t>
            </a:r>
            <a:r>
              <a:rPr lang="en-US" sz="2400" kern="0" dirty="0">
                <a:latin typeface="+mj-lt"/>
                <a:ea typeface="+mj-ea"/>
                <a:cs typeface="+mj-cs"/>
              </a:rPr>
              <a:t> Intelligent Analysis (CVIA)</a:t>
            </a:r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 dirty="0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Oil &amp; Solids in Water - Background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92383247"/>
              </p:ext>
            </p:extLst>
          </p:nvPr>
        </p:nvGraphicFramePr>
        <p:xfrm>
          <a:off x="914400" y="18288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533400" y="2438400"/>
            <a:ext cx="8534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dirty="0"/>
              <a:t>For each image in the analysis: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/>
              <a:t>Distinguish background from “particles”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/>
              <a:t>Throw out anything that is out of focus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/>
              <a:t>Measure shape and size parameters of each particle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/>
              <a:t>Determine the particle “class”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/>
              <a:t>Solid, oil droplet, gas bubble,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/>
              <a:t>Compile measurements (size, volume,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/>
              <a:t>Update results</a:t>
            </a: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Software – Image Analysis</a:t>
            </a:r>
          </a:p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How does it work?</a:t>
            </a:r>
          </a:p>
        </p:txBody>
      </p:sp>
      <p:pic>
        <p:nvPicPr>
          <p:cNvPr id="2" name="Picture 8" descr="ps process">
            <a:extLst>
              <a:ext uri="{FF2B5EF4-FFF2-40B4-BE49-F238E27FC236}">
                <a16:creationId xmlns:a16="http://schemas.microsoft.com/office/drawing/2014/main" id="{8C01E16B-8227-D033-E6FD-D1FA27AE3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0" y="2639009"/>
            <a:ext cx="1801820" cy="277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anty_title with web">
            <a:extLst>
              <a:ext uri="{FF2B5EF4-FFF2-40B4-BE49-F238E27FC236}">
                <a16:creationId xmlns:a16="http://schemas.microsoft.com/office/drawing/2014/main" id="{573C7A29-2D69-4E9A-A304-48489D2C0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66F85995-7220-4B35-943E-63FF6F041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ahoma" panose="020B0604030504040204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altLang="en-US" sz="80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57F7FD3F-1903-40E7-95E0-916AB0721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2000"/>
          </a:p>
        </p:txBody>
      </p:sp>
      <p:sp>
        <p:nvSpPr>
          <p:cNvPr id="21510" name="TextBox 1">
            <a:extLst>
              <a:ext uri="{FF2B5EF4-FFF2-40B4-BE49-F238E27FC236}">
                <a16:creationId xmlns:a16="http://schemas.microsoft.com/office/drawing/2014/main" id="{DF9860C6-DF2E-485A-AF43-E5A068914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2199382"/>
            <a:ext cx="8128000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sz="1600" dirty="0"/>
              <a:t>Based on particle morphology solid particles, oil droplets, and gas bubbles can all be distinguished by Canty software based on the direct 2D images.</a:t>
            </a:r>
            <a:endParaRPr lang="en-IE" sz="1600" dirty="0"/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IE" sz="1600" dirty="0"/>
              <a:t>Originally accomplished using a small number of shape parameters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IE" sz="1600" dirty="0"/>
              <a:t>Now accomplished via machine learning</a:t>
            </a:r>
            <a:endParaRPr lang="en-US" sz="160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873244C-E3A6-DDB6-5FD1-794E7DE09A51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Software – Image Analysis</a:t>
            </a:r>
          </a:p>
          <a:p>
            <a:pPr algn="ctr" eaLnBrk="1" hangingPunct="1">
              <a:defRPr/>
            </a:pPr>
            <a:r>
              <a:rPr lang="en-US" sz="2400" dirty="0"/>
              <a:t>Differentiating between Solids, Droplets, and Bubbles </a:t>
            </a:r>
            <a:endParaRPr lang="en-US" sz="2400" kern="0" dirty="0"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53A6D-AB52-9FC8-D8E1-28A9E1805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757" y="3428246"/>
            <a:ext cx="6004486" cy="2875554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685800" y="2057400"/>
            <a:ext cx="8763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1485900" y="4294036"/>
            <a:ext cx="7467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/>
              <a:t>Example particle images trained into software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/>
              <a:t>40+ shape and size parameter trends analyzed</a:t>
            </a:r>
            <a:endParaRPr lang="en-IE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dirty="0"/>
              <a:t>System self classifies removing operator error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F4252-6FED-4180-A086-F9C821F10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863" y="2265199"/>
            <a:ext cx="2484927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3245B-12D3-4C93-9695-590B00364F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t="22635" r="2057" b="9500"/>
          <a:stretch/>
        </p:blipFill>
        <p:spPr>
          <a:xfrm>
            <a:off x="6324213" y="2265199"/>
            <a:ext cx="3218724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B26990-BEEC-463E-9FB3-0F0F45FFFA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6" t="2648" r="2533" b="2459"/>
          <a:stretch/>
        </p:blipFill>
        <p:spPr>
          <a:xfrm>
            <a:off x="850263" y="2257853"/>
            <a:ext cx="2495900" cy="1828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1FC007-CCAF-48EE-ABE3-5941123D1F5C}"/>
              </a:ext>
            </a:extLst>
          </p:cNvPr>
          <p:cNvSpPr/>
          <p:nvPr/>
        </p:nvSpPr>
        <p:spPr>
          <a:xfrm>
            <a:off x="7570111" y="4071282"/>
            <a:ext cx="7040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Droplets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207199-D8D2-4B62-8FDA-D3915795AF9D}"/>
              </a:ext>
            </a:extLst>
          </p:cNvPr>
          <p:cNvSpPr/>
          <p:nvPr/>
        </p:nvSpPr>
        <p:spPr>
          <a:xfrm>
            <a:off x="4470335" y="4093999"/>
            <a:ext cx="5677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Solids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D15006-71A9-4E1D-97F2-77A2FE1552F5}"/>
              </a:ext>
            </a:extLst>
          </p:cNvPr>
          <p:cNvSpPr/>
          <p:nvPr/>
        </p:nvSpPr>
        <p:spPr>
          <a:xfrm>
            <a:off x="1615548" y="4084256"/>
            <a:ext cx="9653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Gas Bubbles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9673A-73AB-912C-4A4A-BAEDF12EA21C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Software – Image Analysis</a:t>
            </a:r>
          </a:p>
          <a:p>
            <a:pPr algn="ctr" eaLnBrk="1" hangingPunct="1">
              <a:defRPr/>
            </a:pPr>
            <a:r>
              <a:rPr lang="en-US" sz="2400" dirty="0"/>
              <a:t>Differentiating between Solids, Droplets, and Bubbles </a:t>
            </a:r>
            <a:endParaRPr lang="en-US" sz="2400" kern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64632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685800" y="2057400"/>
            <a:ext cx="8763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I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CAED93-5CF0-47A6-AB50-B8CD14E6B0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6"/>
          <a:stretch/>
        </p:blipFill>
        <p:spPr>
          <a:xfrm>
            <a:off x="573683" y="2156359"/>
            <a:ext cx="2791289" cy="2263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96E97-9C6E-400D-8C43-B3626ADAE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442" y="2133600"/>
            <a:ext cx="2791289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A52F24-9A6C-4350-B387-E0F128849C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96" r="1013"/>
          <a:stretch/>
        </p:blipFill>
        <p:spPr>
          <a:xfrm>
            <a:off x="3657600" y="2156358"/>
            <a:ext cx="2766460" cy="22632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4946FA-EFB1-4CB6-BF59-BABF4C5F6BCA}"/>
              </a:ext>
            </a:extLst>
          </p:cNvPr>
          <p:cNvSpPr/>
          <p:nvPr/>
        </p:nvSpPr>
        <p:spPr>
          <a:xfrm>
            <a:off x="1219200" y="4834742"/>
            <a:ext cx="746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Easy to build in multiple custom classes for specific R&amp;D</a:t>
            </a:r>
          </a:p>
          <a:p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Intuitive GUI allows user to click on particles within the class they want to measure and sort particles by their individual classes.</a:t>
            </a:r>
          </a:p>
          <a:p>
            <a:endParaRPr lang="en-US" sz="160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D62F5BC5-EF90-E8DD-14AB-4E22E48B7E05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343024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Software – Image Analysis</a:t>
            </a:r>
          </a:p>
          <a:p>
            <a:pPr algn="ctr" eaLnBrk="1" hangingPunct="1">
              <a:defRPr/>
            </a:pPr>
            <a:r>
              <a:rPr lang="en-US" sz="2400" dirty="0"/>
              <a:t>Differentiating between Solids, Droplets, and Bubbles </a:t>
            </a:r>
            <a:endParaRPr lang="en-US" sz="2400" kern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857065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anty_title with web">
            <a:extLst>
              <a:ext uri="{FF2B5EF4-FFF2-40B4-BE49-F238E27FC236}">
                <a16:creationId xmlns:a16="http://schemas.microsoft.com/office/drawing/2014/main" id="{4038CC8C-360C-41E4-8EC8-92707A50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>
            <a:extLst>
              <a:ext uri="{FF2B5EF4-FFF2-40B4-BE49-F238E27FC236}">
                <a16:creationId xmlns:a16="http://schemas.microsoft.com/office/drawing/2014/main" id="{C26DD2F1-C375-4280-AAB1-92C3BA4C5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ahoma" panose="020B0604030504040204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altLang="en-US" sz="80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A0F59995-422B-4732-A6CB-5C42687B2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200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C68FF74-DF0B-4B0D-94E1-E8462620D385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2400" kern="0" dirty="0"/>
              <a:t>Image Analysis – Outputs</a:t>
            </a:r>
          </a:p>
        </p:txBody>
      </p:sp>
      <p:pic>
        <p:nvPicPr>
          <p:cNvPr id="50183" name="Picture 1">
            <a:extLst>
              <a:ext uri="{FF2B5EF4-FFF2-40B4-BE49-F238E27FC236}">
                <a16:creationId xmlns:a16="http://schemas.microsoft.com/office/drawing/2014/main" id="{501240BA-4F41-4FD4-BBE7-30FD3A65F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96114"/>
            <a:ext cx="2724083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2">
            <a:extLst>
              <a:ext uri="{FF2B5EF4-FFF2-40B4-BE49-F238E27FC236}">
                <a16:creationId xmlns:a16="http://schemas.microsoft.com/office/drawing/2014/main" id="{EC8ACE38-310F-4135-A4A3-C76813494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2722594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B6C069-81A4-4D75-88B1-2ED4AB9C3413}"/>
              </a:ext>
            </a:extLst>
          </p:cNvPr>
          <p:cNvSpPr txBox="1"/>
          <p:nvPr/>
        </p:nvSpPr>
        <p:spPr>
          <a:xfrm>
            <a:off x="1045739" y="2265353"/>
            <a:ext cx="414636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Real time PSSA, concentration display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Percentiles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Binned Distributions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PPM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PPML</a:t>
            </a:r>
          </a:p>
          <a:p>
            <a:pPr eaLnBrk="1" hangingPunct="1">
              <a:defRPr/>
            </a:pPr>
            <a:endParaRPr lang="en-US" sz="1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Local CSV Report Outputs</a:t>
            </a:r>
          </a:p>
          <a:p>
            <a:pPr eaLnBrk="1" hangingPunct="1">
              <a:defRPr/>
            </a:pPr>
            <a:endParaRPr lang="en-US" sz="1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Outputs can be sent via 4-20mA, Modbus TCP/IP, OPC UA, and others</a:t>
            </a:r>
          </a:p>
        </p:txBody>
      </p:sp>
    </p:spTree>
    <p:extLst>
      <p:ext uri="{BB962C8B-B14F-4D97-AF65-F5344CB8AC3E}">
        <p14:creationId xmlns:p14="http://schemas.microsoft.com/office/powerpoint/2010/main" val="136007088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anty_title with web">
            <a:extLst>
              <a:ext uri="{FF2B5EF4-FFF2-40B4-BE49-F238E27FC236}">
                <a16:creationId xmlns:a16="http://schemas.microsoft.com/office/drawing/2014/main" id="{4038CC8C-360C-41E4-8EC8-92707A50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>
            <a:extLst>
              <a:ext uri="{FF2B5EF4-FFF2-40B4-BE49-F238E27FC236}">
                <a16:creationId xmlns:a16="http://schemas.microsoft.com/office/drawing/2014/main" id="{C26DD2F1-C375-4280-AAB1-92C3BA4C5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ahoma" panose="020B0604030504040204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altLang="en-US" sz="80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A0F59995-422B-4732-A6CB-5C42687B2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200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C68FF74-DF0B-4B0D-94E1-E8462620D385}"/>
              </a:ext>
            </a:extLst>
          </p:cNvPr>
          <p:cNvSpPr txBox="1">
            <a:spLocks noChangeArrowheads="1"/>
          </p:cNvSpPr>
          <p:nvPr/>
        </p:nvSpPr>
        <p:spPr>
          <a:xfrm>
            <a:off x="742950" y="1389707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2400" kern="0" dirty="0"/>
              <a:t>EPA Standard – Oil in Water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38BD-493B-17FF-5BC0-33D605075668}"/>
              </a:ext>
            </a:extLst>
          </p:cNvPr>
          <p:cNvSpPr txBox="1"/>
          <p:nvPr/>
        </p:nvSpPr>
        <p:spPr>
          <a:xfrm>
            <a:off x="1600200" y="1905000"/>
            <a:ext cx="64008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815"/>
                </a:solidFill>
                <a:effectLst/>
                <a:latin typeface="Arial" panose="020B0604020202020204" pitchFamily="34" charset="0"/>
              </a:rPr>
              <a:t>EPA Method 1664, Revision B: </a:t>
            </a:r>
            <a:r>
              <a:rPr lang="en-US" dirty="0"/>
              <a:t>n-Hexane Extractable Material (HEM; Oil and Grease) and Silica Gel Treated n-Hexane Extractable Material (SGT-HEM; Non-polar Material) by Extraction and Gravimetry</a:t>
            </a:r>
          </a:p>
          <a:p>
            <a:pPr lvl="1" algn="just"/>
            <a:endParaRPr lang="en-US" b="0" i="0" dirty="0">
              <a:solidFill>
                <a:srgbClr val="000815"/>
              </a:solidFill>
              <a:effectLst/>
              <a:latin typeface="Arial" panose="020B060402020202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815"/>
                </a:solidFill>
                <a:latin typeface="Arial" panose="020B0604020202020204" pitchFamily="34" charset="0"/>
              </a:rPr>
              <a:t>Serves the industry well for offline samples</a:t>
            </a:r>
          </a:p>
          <a:p>
            <a:pPr lvl="1" algn="just"/>
            <a:endParaRPr lang="en-US" dirty="0">
              <a:solidFill>
                <a:srgbClr val="000815"/>
              </a:solidFill>
              <a:latin typeface="Arial" panose="020B060402020202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815"/>
                </a:solidFill>
                <a:effectLst/>
                <a:latin typeface="Arial" panose="020B0604020202020204" pitchFamily="34" charset="0"/>
              </a:rPr>
              <a:t>Nothing </a:t>
            </a:r>
            <a:r>
              <a:rPr lang="en-US" dirty="0">
                <a:solidFill>
                  <a:srgbClr val="000815"/>
                </a:solidFill>
                <a:latin typeface="Arial" panose="020B0604020202020204" pitchFamily="34" charset="0"/>
              </a:rPr>
              <a:t>currently available online – we see this as an important need</a:t>
            </a:r>
          </a:p>
          <a:p>
            <a:pPr lvl="1" algn="just"/>
            <a:endParaRPr lang="en-US" dirty="0">
              <a:solidFill>
                <a:srgbClr val="000815"/>
              </a:solidFill>
              <a:latin typeface="Arial" panose="020B060402020202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815"/>
                </a:solidFill>
                <a:effectLst/>
                <a:latin typeface="Arial" panose="020B0604020202020204" pitchFamily="34" charset="0"/>
              </a:rPr>
              <a:t>Imaging seems t</a:t>
            </a:r>
            <a:r>
              <a:rPr lang="en-US" dirty="0">
                <a:solidFill>
                  <a:srgbClr val="000815"/>
                </a:solidFill>
                <a:latin typeface="Arial" panose="020B0604020202020204" pitchFamily="34" charset="0"/>
              </a:rPr>
              <a:t>o be the obvious choice to move forward</a:t>
            </a:r>
            <a:endParaRPr lang="en-US" b="0" i="0" dirty="0">
              <a:solidFill>
                <a:srgbClr val="000815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51168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381000" y="1371600"/>
            <a:ext cx="9067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Study 1: Survey of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Produced Water Plant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76250" y="3450771"/>
          <a:ext cx="8877300" cy="2910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Test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Description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Upstream &amp; Downstream of Booster Pumps with Chemical Dosing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Upstream &amp; Downstream of Booster Pumps without Chemical Dosing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Upstream &amp; Downstream of </a:t>
                      </a:r>
                      <a:r>
                        <a:rPr lang="en-US" sz="1600" dirty="0" err="1">
                          <a:effectLst/>
                        </a:rPr>
                        <a:t>Hydrocyclone</a:t>
                      </a:r>
                      <a:r>
                        <a:rPr lang="en-US" sz="1600" dirty="0">
                          <a:effectLst/>
                        </a:rPr>
                        <a:t> with Chemical Dosing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Upstream &amp; Downstream of Hydrocyclone without Chemical Dosing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Upstream &amp; Downstream of LCV with Chemical Dosing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Upstream &amp; Downstream of LCV without Chemical Dosing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Upstream &amp; Downstream of CFU with Chemical Dosing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Upstream &amp; Downstream of CFU without Chemical Dosing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49943" y="1839686"/>
            <a:ext cx="8929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Objectives were to assess;</a:t>
            </a:r>
          </a:p>
          <a:p>
            <a:pPr marL="342900" indent="-342900">
              <a:buFontTx/>
              <a:buChar char="-"/>
            </a:pPr>
            <a:r>
              <a:rPr lang="en-US" dirty="0"/>
              <a:t>droplet shearing effect of Booster Pumps and Liquid Cylinder Valve</a:t>
            </a:r>
          </a:p>
          <a:p>
            <a:pPr marL="342900" indent="-342900">
              <a:buFontTx/>
              <a:buChar char="-"/>
            </a:pPr>
            <a:r>
              <a:rPr lang="en-US" dirty="0"/>
              <a:t>equipment performance  for removal of oil droplets of varying size</a:t>
            </a:r>
          </a:p>
          <a:p>
            <a:pPr marL="342900" indent="-342900">
              <a:buFontTx/>
              <a:buChar char="-"/>
            </a:pPr>
            <a:r>
              <a:rPr lang="en-US" dirty="0"/>
              <a:t>effectiveness of coalescing chemical dosing</a:t>
            </a:r>
          </a:p>
        </p:txBody>
      </p:sp>
    </p:spTree>
    <p:extLst>
      <p:ext uri="{BB962C8B-B14F-4D97-AF65-F5344CB8AC3E}">
        <p14:creationId xmlns:p14="http://schemas.microsoft.com/office/powerpoint/2010/main" val="1187963337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6" y="1295400"/>
            <a:ext cx="5424714" cy="426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174" y="1306285"/>
            <a:ext cx="3266226" cy="211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32" y="3404755"/>
            <a:ext cx="3284368" cy="214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886" y="5733953"/>
            <a:ext cx="8929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Reduction in droplet size downstream vs upstream - pump shearing droplets</a:t>
            </a:r>
          </a:p>
          <a:p>
            <a:r>
              <a:rPr lang="en-US" dirty="0"/>
              <a:t>- Chemical dosing shown to have little influence on droplet size</a:t>
            </a:r>
          </a:p>
        </p:txBody>
      </p:sp>
    </p:spTree>
    <p:extLst>
      <p:ext uri="{BB962C8B-B14F-4D97-AF65-F5344CB8AC3E}">
        <p14:creationId xmlns:p14="http://schemas.microsoft.com/office/powerpoint/2010/main" val="1177175264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44" y="1244438"/>
            <a:ext cx="5370456" cy="437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32" y="1281227"/>
            <a:ext cx="3284368" cy="214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4" y="3447143"/>
            <a:ext cx="3287486" cy="219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1886" y="5733953"/>
            <a:ext cx="8929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Reduction in droplet size downstream vs upstream as expected</a:t>
            </a:r>
          </a:p>
          <a:p>
            <a:r>
              <a:rPr lang="en-US" dirty="0"/>
              <a:t>- Chemical dosing shown to have little influence on droplet size</a:t>
            </a:r>
          </a:p>
        </p:txBody>
      </p:sp>
    </p:spTree>
    <p:extLst>
      <p:ext uri="{BB962C8B-B14F-4D97-AF65-F5344CB8AC3E}">
        <p14:creationId xmlns:p14="http://schemas.microsoft.com/office/powerpoint/2010/main" val="2488891153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0885"/>
            <a:ext cx="5334000" cy="432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4" y="1280885"/>
            <a:ext cx="3287486" cy="219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74" y="3472543"/>
            <a:ext cx="3253326" cy="216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91886" y="5733953"/>
            <a:ext cx="8929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No notable reduction in droplet size (no shearing) downstream vs upstream</a:t>
            </a:r>
          </a:p>
          <a:p>
            <a:r>
              <a:rPr lang="en-US" dirty="0"/>
              <a:t>- Chemical dosing shown to have little influence on droplet size</a:t>
            </a:r>
          </a:p>
        </p:txBody>
      </p:sp>
    </p:spTree>
    <p:extLst>
      <p:ext uri="{BB962C8B-B14F-4D97-AF65-F5344CB8AC3E}">
        <p14:creationId xmlns:p14="http://schemas.microsoft.com/office/powerpoint/2010/main" val="2612779500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33400" y="1371600"/>
            <a:ext cx="8420100" cy="4572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tx1"/>
                </a:solidFill>
              </a:rPr>
              <a:t>Vision Based Particle Analysis Basic Principle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33400" y="1981200"/>
            <a:ext cx="4800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n-IE" dirty="0"/>
              <a:t>JM Canty’s vision based technique works on the basic principle of presenting the fluid between a high intensity light source, and microscopic camera</a:t>
            </a:r>
          </a:p>
          <a:p>
            <a:pPr algn="just">
              <a:spcBef>
                <a:spcPct val="20000"/>
              </a:spcBef>
            </a:pPr>
            <a:endParaRPr lang="en-IE" dirty="0"/>
          </a:p>
          <a:p>
            <a:pPr algn="just">
              <a:spcBef>
                <a:spcPct val="20000"/>
              </a:spcBef>
            </a:pPr>
            <a:r>
              <a:rPr lang="en-IE" dirty="0"/>
              <a:t>The captured images are then sent to </a:t>
            </a:r>
            <a:r>
              <a:rPr lang="en-IE" dirty="0" err="1"/>
              <a:t>CantyVision</a:t>
            </a:r>
            <a:r>
              <a:rPr lang="en-IE" dirty="0"/>
              <a:t> Software for analysis, where the suspended “particles” (oil or water, solids, gas bubbles etc.) are measured for a number of different parameters to provide </a:t>
            </a:r>
            <a:r>
              <a:rPr lang="en-IE" u="sng" dirty="0"/>
              <a:t>size, shape and concentration data</a:t>
            </a:r>
          </a:p>
          <a:p>
            <a:pPr algn="just"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6C657-85E1-D6E0-432F-7038D97F8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702" y="2637342"/>
            <a:ext cx="4158980" cy="29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54176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9" y="1200150"/>
            <a:ext cx="5368981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74" y="1313542"/>
            <a:ext cx="3253326" cy="216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126" y="3501571"/>
            <a:ext cx="3237273" cy="213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1886" y="5733953"/>
            <a:ext cx="8929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No notable reduction in droplet size downstream vs upstream</a:t>
            </a:r>
          </a:p>
          <a:p>
            <a:r>
              <a:rPr lang="en-US" dirty="0"/>
              <a:t>- Chemical dosing shown to have little influence on droplet size</a:t>
            </a:r>
          </a:p>
        </p:txBody>
      </p:sp>
    </p:spTree>
    <p:extLst>
      <p:ext uri="{BB962C8B-B14F-4D97-AF65-F5344CB8AC3E}">
        <p14:creationId xmlns:p14="http://schemas.microsoft.com/office/powerpoint/2010/main" val="1149605848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143720"/>
            <a:ext cx="4419600" cy="422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28600" y="1371600"/>
            <a:ext cx="944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Study 2: Survey of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 IGF &amp; Nutshell Filter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33400" y="2362200"/>
            <a:ext cx="396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dirty="0">
                <a:solidFill>
                  <a:schemeClr val="tx2"/>
                </a:solidFill>
              </a:rPr>
              <a:t>The Canty Portable </a:t>
            </a:r>
            <a:r>
              <a:rPr lang="en-US" dirty="0" err="1">
                <a:solidFill>
                  <a:schemeClr val="tx2"/>
                </a:solidFill>
              </a:rPr>
              <a:t>InFlow</a:t>
            </a:r>
            <a:r>
              <a:rPr lang="en-US" dirty="0">
                <a:solidFill>
                  <a:schemeClr val="tx2"/>
                </a:solidFill>
              </a:rPr>
              <a:t> unit was connected to 3 different sampling points to determine if the inlet / outlet oil &amp; solids were within specification;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 IGF Inlet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 IGF Outlet / Filter Inlet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 Filter Outlet (Discharge Water)</a:t>
            </a:r>
          </a:p>
        </p:txBody>
      </p:sp>
    </p:spTree>
    <p:extLst>
      <p:ext uri="{BB962C8B-B14F-4D97-AF65-F5344CB8AC3E}">
        <p14:creationId xmlns:p14="http://schemas.microsoft.com/office/powerpoint/2010/main" val="912393091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243840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IE" dirty="0"/>
              <a:t>        </a:t>
            </a:r>
            <a:r>
              <a:rPr lang="en-IE" u="sng" dirty="0"/>
              <a:t>IGF Inlet</a:t>
            </a:r>
            <a:r>
              <a:rPr lang="en-IE" dirty="0"/>
              <a:t>                    </a:t>
            </a:r>
            <a:r>
              <a:rPr lang="en-IE" u="sng" dirty="0"/>
              <a:t>IGF Outlet / Filter Inlet</a:t>
            </a:r>
            <a:r>
              <a:rPr lang="en-IE" dirty="0"/>
              <a:t>               </a:t>
            </a:r>
            <a:r>
              <a:rPr lang="en-IE" u="sng" dirty="0"/>
              <a:t>Filter Outlet</a:t>
            </a:r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28600" y="1371600"/>
            <a:ext cx="944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Study 2: Oil in Water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Dynamic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Imaging Applied to IGF &amp; Filtration Performance Analysis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61657"/>
            <a:ext cx="28575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3405011"/>
            <a:ext cx="28575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782" y="3466923"/>
            <a:ext cx="28098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360241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362200"/>
            <a:ext cx="8763000" cy="12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114800"/>
            <a:ext cx="86868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28600" y="1371600"/>
            <a:ext cx="944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Study 2: Survey of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 IGF &amp; Nutshell Filter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85881946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381000" y="1371600"/>
            <a:ext cx="9067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Study 3: Sand / TSS in WFI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57200" y="2147733"/>
            <a:ext cx="5410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IE" dirty="0"/>
              <a:t>Bu </a:t>
            </a:r>
            <a:r>
              <a:rPr lang="en-IE" dirty="0" err="1"/>
              <a:t>Hasa</a:t>
            </a:r>
            <a:r>
              <a:rPr lang="en-IE" dirty="0"/>
              <a:t> Field UAE, 200km SW of Abu Dhabi</a:t>
            </a:r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r>
              <a:rPr lang="en-IE" dirty="0"/>
              <a:t>Approximately 700 wells in total, with approximately 300 injection wells</a:t>
            </a:r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r>
              <a:rPr lang="en-IE" dirty="0"/>
              <a:t>Injection water is primarily taken from separate water supply well, some produced water injected also</a:t>
            </a:r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</p:txBody>
      </p:sp>
      <p:pic>
        <p:nvPicPr>
          <p:cNvPr id="1026" name="Picture 2" descr="C:\Users\alano\Documents\JM Canty\Sales\Scotland\TUV NEL\PWW 2014\AD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160" y="2158619"/>
            <a:ext cx="3758640" cy="279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71714" y="5334000"/>
            <a:ext cx="8991600" cy="100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IE" dirty="0"/>
              <a:t>Portable Inflow installed at sample points for approximately 2 </a:t>
            </a:r>
            <a:r>
              <a:rPr lang="en-IE" dirty="0" err="1"/>
              <a:t>hrs</a:t>
            </a:r>
            <a:r>
              <a:rPr lang="en-IE" dirty="0"/>
              <a:t> at a time</a:t>
            </a:r>
          </a:p>
          <a:p>
            <a:pPr>
              <a:spcBef>
                <a:spcPct val="20000"/>
              </a:spcBef>
            </a:pPr>
            <a:r>
              <a:rPr lang="en-IE" dirty="0"/>
              <a:t>Real time results obtained compared with operator’s offline lab method</a:t>
            </a:r>
          </a:p>
          <a:p>
            <a:pPr>
              <a:spcBef>
                <a:spcPct val="20000"/>
              </a:spcBef>
            </a:pP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6460586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57200" y="2147733"/>
            <a:ext cx="5410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IE" dirty="0"/>
              <a:t>Sample Point 1: Cluster 30</a:t>
            </a:r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96200" y="1600200"/>
          <a:ext cx="1591945" cy="2377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TSS Size Data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Dv 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Size (µm)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2.7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3.5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3.9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4.7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5.1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5.6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6.9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8.1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11.8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696200" y="3962395"/>
          <a:ext cx="1591945" cy="24783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27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TSS Shape Data (Aspect Ratio)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Dv 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1.19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1.27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1.33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1.51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1.61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1.69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1.76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1.88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2.84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0" y="2590800"/>
            <a:ext cx="6760029" cy="37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381000" y="1371600"/>
            <a:ext cx="9067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Study 3: Sand / TSS in WFI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16" y="1828800"/>
            <a:ext cx="2346684" cy="176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263290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57200" y="2147733"/>
            <a:ext cx="5410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IE" dirty="0"/>
              <a:t>Sample Point 2: Cluster 49</a:t>
            </a:r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96200" y="1600200"/>
          <a:ext cx="1591945" cy="2377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TSS Size Data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Dv 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Size (µm)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2.6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3.2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3.9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4.5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4.9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5.3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5.9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6.5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7.4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9.4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696200" y="3962400"/>
          <a:ext cx="1591945" cy="2377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TSS Shape Data (Aspect Ratio)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Dv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1.27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1.36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1.44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1.52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1.59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1.68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1.74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1.84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2.69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4" y="2590800"/>
            <a:ext cx="6767286" cy="375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381000" y="1371600"/>
            <a:ext cx="9067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Study 3: Sand / TSS in WFI</a:t>
            </a:r>
          </a:p>
        </p:txBody>
      </p:sp>
    </p:spTree>
    <p:extLst>
      <p:ext uri="{BB962C8B-B14F-4D97-AF65-F5344CB8AC3E}">
        <p14:creationId xmlns:p14="http://schemas.microsoft.com/office/powerpoint/2010/main" val="2587554203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57200" y="2147733"/>
            <a:ext cx="5410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IE" dirty="0"/>
              <a:t>Sample Point 3: Cluster 51</a:t>
            </a:r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96200" y="1600200"/>
          <a:ext cx="1591945" cy="2377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TSS Size Data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Dv 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Size (µm)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2.7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3.9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3.9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5.1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5.8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6.3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7.1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9.1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12.8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14.8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696200" y="3962400"/>
          <a:ext cx="1591945" cy="2377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TSS Shape Data (Aspect Ratio)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Dv 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1.24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1.28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1.33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1.39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1.45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1.60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1.59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1.73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1.88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3.33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514600"/>
            <a:ext cx="690702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381000" y="1371600"/>
            <a:ext cx="9067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Study 3: Sand / TSS in WFI</a:t>
            </a:r>
          </a:p>
        </p:txBody>
      </p:sp>
    </p:spTree>
    <p:extLst>
      <p:ext uri="{BB962C8B-B14F-4D97-AF65-F5344CB8AC3E}">
        <p14:creationId xmlns:p14="http://schemas.microsoft.com/office/powerpoint/2010/main" val="1766038797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5105400" cy="2133600"/>
          </a:xfrm>
        </p:spPr>
        <p:txBody>
          <a:bodyPr/>
          <a:lstStyle/>
          <a:p>
            <a:r>
              <a:rPr lang="en-IE" dirty="0"/>
              <a:t>Questions</a:t>
            </a:r>
            <a:br>
              <a:rPr lang="en-IE" dirty="0"/>
            </a:br>
            <a:r>
              <a:rPr lang="en-IE" dirty="0"/>
              <a:t>&amp; </a:t>
            </a:r>
            <a:br>
              <a:rPr lang="en-IE" dirty="0"/>
            </a:br>
            <a:r>
              <a:rPr lang="en-IE" dirty="0"/>
              <a:t>Answers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219200"/>
            <a:ext cx="3677594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6497907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Hardware – Image Retrieval and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F945E-927C-9465-991A-B81BA0B3FE10}"/>
              </a:ext>
            </a:extLst>
          </p:cNvPr>
          <p:cNvSpPr txBox="1"/>
          <p:nvPr/>
        </p:nvSpPr>
        <p:spPr>
          <a:xfrm>
            <a:off x="1143000" y="3352172"/>
            <a:ext cx="4572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070C0"/>
                </a:solidFill>
                <a:latin typeface="+mn-lt"/>
              </a:rPr>
              <a:t>Camera</a:t>
            </a:r>
            <a:endParaRPr lang="en-IE" sz="2400" dirty="0">
              <a:solidFill>
                <a:srgbClr val="0070C0"/>
              </a:solidFill>
              <a:latin typeface="+mn-lt"/>
              <a:cs typeface="Times New Roman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0B050"/>
                </a:solidFill>
                <a:latin typeface="+mn-lt"/>
                <a:cs typeface="Times New Roman"/>
              </a:rPr>
              <a:t>Light</a:t>
            </a:r>
            <a:endParaRPr lang="en-IE" sz="2400" dirty="0">
              <a:solidFill>
                <a:srgbClr val="00B050"/>
              </a:solidFill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7030A0"/>
                </a:solidFill>
                <a:latin typeface="+mn-lt"/>
              </a:rPr>
              <a:t>Flow Cell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FF0000"/>
                </a:solidFill>
                <a:latin typeface="+mn-lt"/>
              </a:rPr>
              <a:t>Vector Control Module</a:t>
            </a:r>
            <a:br>
              <a:rPr lang="en-IE" sz="2400" dirty="0">
                <a:solidFill>
                  <a:srgbClr val="FF0000"/>
                </a:solidFill>
                <a:latin typeface="+mn-lt"/>
              </a:rPr>
            </a:br>
            <a:r>
              <a:rPr lang="en-IE" sz="2400" dirty="0">
                <a:solidFill>
                  <a:srgbClr val="FF0000"/>
                </a:solidFill>
                <a:latin typeface="+mn-lt"/>
              </a:rPr>
              <a:t>(VCM)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11BD2C8-1416-AFE6-3065-A6C8A5DFB485}"/>
              </a:ext>
            </a:extLst>
          </p:cNvPr>
          <p:cNvGrpSpPr/>
          <p:nvPr/>
        </p:nvGrpSpPr>
        <p:grpSpPr>
          <a:xfrm>
            <a:off x="3810000" y="2724028"/>
            <a:ext cx="5173781" cy="1695572"/>
            <a:chOff x="3970219" y="3790828"/>
            <a:chExt cx="5173781" cy="1695572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C66C24C-EAC6-8CF7-E3E1-940CA9ED3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3790828"/>
              <a:ext cx="4880243" cy="1695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C99626-F86E-2E72-5152-6DEF28DFE1C7}"/>
                </a:ext>
              </a:extLst>
            </p:cNvPr>
            <p:cNvSpPr/>
            <p:nvPr/>
          </p:nvSpPr>
          <p:spPr>
            <a:xfrm>
              <a:off x="7315200" y="3886200"/>
              <a:ext cx="1828800" cy="144780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5A1EBA-D009-132D-6FD0-C199CBDBC98B}"/>
                </a:ext>
              </a:extLst>
            </p:cNvPr>
            <p:cNvSpPr/>
            <p:nvPr/>
          </p:nvSpPr>
          <p:spPr>
            <a:xfrm>
              <a:off x="3970219" y="3886200"/>
              <a:ext cx="1907207" cy="14478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EED169-8FDF-C673-9423-8922E2A458AE}"/>
                </a:ext>
              </a:extLst>
            </p:cNvPr>
            <p:cNvSpPr/>
            <p:nvPr/>
          </p:nvSpPr>
          <p:spPr>
            <a:xfrm>
              <a:off x="5943600" y="3894138"/>
              <a:ext cx="1295400" cy="1447800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5EC35A0-17C7-FA67-6779-58B8BA952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830" y="4433955"/>
            <a:ext cx="2632364" cy="1811104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1123950" y="1930643"/>
            <a:ext cx="723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2400" dirty="0">
                <a:latin typeface="+mn-lt"/>
              </a:rPr>
              <a:t>4 Primary Hardware Components Required For High Quality Image Analysis:</a:t>
            </a:r>
          </a:p>
        </p:txBody>
      </p:sp>
    </p:spTree>
    <p:extLst>
      <p:ext uri="{BB962C8B-B14F-4D97-AF65-F5344CB8AC3E}">
        <p14:creationId xmlns:p14="http://schemas.microsoft.com/office/powerpoint/2010/main" val="3803359410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381000" y="2438400"/>
            <a:ext cx="41910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Gigabit Ethernet technology for optimum image retrieval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4112 x 2176 Pixel Array configurable to 0.23</a:t>
            </a:r>
            <a:r>
              <a:rPr lang="en-IE" dirty="0">
                <a:latin typeface="+mn-lt"/>
                <a:cs typeface="Times New Roman"/>
              </a:rPr>
              <a:t>µm per Pixel Resolution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  <a:cs typeface="Times New Roman"/>
              </a:rPr>
              <a:t>Particle / Droplet Size to 0.7µm</a:t>
            </a:r>
            <a:endParaRPr lang="en-IE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+mn-lt"/>
              </a:rPr>
              <a:t>Simple RJ45 Network Connection to Control PC</a:t>
            </a:r>
            <a:endParaRPr lang="en-US" dirty="0"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Hardware – Image Retrieval</a:t>
            </a:r>
          </a:p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Camera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5867400" y="5715000"/>
            <a:ext cx="2667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IE" dirty="0"/>
              <a:t>	Sand in Water</a:t>
            </a:r>
            <a:endParaRPr lang="en-US" dirty="0"/>
          </a:p>
        </p:txBody>
      </p:sp>
      <p:pic>
        <p:nvPicPr>
          <p:cNvPr id="27649" name="Picture 1" descr="C:\Users\alano.JMCANTY\Desktop\s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238756"/>
            <a:ext cx="4800600" cy="35524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6190289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481703" y="2179433"/>
            <a:ext cx="906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dirty="0"/>
              <a:t>High flow rates inline require an increased shutter speed and so an increased amount of light to capture particulate in “freeze frame” in order to perform software analysis</a:t>
            </a:r>
          </a:p>
          <a:p>
            <a:pPr>
              <a:spcBef>
                <a:spcPct val="20000"/>
              </a:spcBef>
            </a:pPr>
            <a:endParaRPr lang="en-IE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dirty="0"/>
              <a:t>High Intensity LED Light Source</a:t>
            </a:r>
          </a:p>
          <a:p>
            <a:pPr>
              <a:spcBef>
                <a:spcPct val="20000"/>
              </a:spcBef>
            </a:pPr>
            <a:endParaRPr lang="en-IE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dirty="0"/>
              <a:t>5+ Years Continuous Operation</a:t>
            </a:r>
          </a:p>
          <a:p>
            <a:pPr>
              <a:spcBef>
                <a:spcPct val="20000"/>
              </a:spcBef>
            </a:pPr>
            <a:endParaRPr lang="en-IE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dirty="0"/>
              <a:t>Flow velocity up to 5m/s</a:t>
            </a:r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  <a:p>
            <a:pPr>
              <a:spcBef>
                <a:spcPct val="20000"/>
              </a:spcBef>
            </a:pPr>
            <a:endParaRPr lang="en-IE" dirty="0"/>
          </a:p>
        </p:txBody>
      </p:sp>
      <p:pic>
        <p:nvPicPr>
          <p:cNvPr id="21506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Hardware – Image Retrieval</a:t>
            </a:r>
          </a:p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Lighting System</a:t>
            </a:r>
          </a:p>
        </p:txBody>
      </p:sp>
      <p:pic>
        <p:nvPicPr>
          <p:cNvPr id="21511" name="Picture 5" descr="lightin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4088" y="2824162"/>
            <a:ext cx="4184352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9642419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533400" y="2362200"/>
            <a:ext cx="60198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IE" dirty="0"/>
              <a:t>Fused one piece construction with no recesses or steps where product can adhere to and build up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IE" dirty="0"/>
              <a:t>Pressures to 600 BAR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IE" dirty="0"/>
              <a:t>Integral Jet Spray Ring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IE" dirty="0"/>
              <a:t>Adjustable Gap Size dependent on sample present</a:t>
            </a:r>
            <a:endParaRPr lang="en-US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Hardware – Image Retrieval</a:t>
            </a:r>
          </a:p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Fused Glass Flow Path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057400"/>
            <a:ext cx="2533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44958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9942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anty_title with 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pic>
        <p:nvPicPr>
          <p:cNvPr id="2" name="OIW Cleaning 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1800" y="144780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5631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anty_title with web">
            <a:extLst>
              <a:ext uri="{FF2B5EF4-FFF2-40B4-BE49-F238E27FC236}">
                <a16:creationId xmlns:a16="http://schemas.microsoft.com/office/drawing/2014/main" id="{120F96C3-0A8A-4E50-9B21-3AA62AF53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52400"/>
            <a:ext cx="92456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4A5157F5-F192-4FFB-B10B-4D42315FB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6477000"/>
            <a:ext cx="9245600" cy="2444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ahoma" panose="020B0604030504040204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altLang="en-US" sz="80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491AF9B1-860A-44D5-B385-4118FAECC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200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5F9243D-0301-4E8E-B7D6-37B8D06E8FAD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Arial" charset="0"/>
              </a:rPr>
              <a:t>Hardware – Image Analysis</a:t>
            </a:r>
          </a:p>
          <a:p>
            <a:pPr algn="ctr">
              <a:defRPr/>
            </a:pPr>
            <a:r>
              <a:rPr lang="en-US" sz="2400" kern="0" dirty="0">
                <a:latin typeface="Arial" charset="0"/>
              </a:rPr>
              <a:t>Vector Control Module (VCM)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1560C5-52E8-4719-BD31-FBE91D5414E6}"/>
              </a:ext>
            </a:extLst>
          </p:cNvPr>
          <p:cNvSpPr txBox="1"/>
          <p:nvPr/>
        </p:nvSpPr>
        <p:spPr>
          <a:xfrm>
            <a:off x="2819400" y="2325576"/>
            <a:ext cx="56571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Ease of use and installation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Multiple analyzers from one VCM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Multiple outputs to interface 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Remote Support Functionality</a:t>
            </a:r>
          </a:p>
          <a:p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C150680-B53A-4285-BA38-FADECC95D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6" y="4570351"/>
            <a:ext cx="2372940" cy="17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EF9D1E6-551E-ABA9-AD47-D650795BC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51" y="4570349"/>
            <a:ext cx="1781249" cy="17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DA7785B-758E-C49A-3150-96B2629F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50" y="4570350"/>
            <a:ext cx="1781250" cy="17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68ED0B2-7741-EAF1-C58C-767EA5323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50" y="4570350"/>
            <a:ext cx="1781250" cy="17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399828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26167</TotalTime>
  <Words>2875</Words>
  <Application>Microsoft Office PowerPoint</Application>
  <PresentationFormat>A4 Paper (210x297 mm)</PresentationFormat>
  <Paragraphs>453</Paragraphs>
  <Slides>38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Tahoma</vt:lpstr>
      <vt:lpstr>Times New Roman</vt:lpstr>
      <vt:lpstr>Default Design</vt:lpstr>
      <vt:lpstr>PowerPoint Presentation</vt:lpstr>
      <vt:lpstr>PowerPoint Presentation</vt:lpstr>
      <vt:lpstr>Vision Based Particle Analysis Basic Principle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&amp;  Answers</vt:lpstr>
    </vt:vector>
  </TitlesOfParts>
  <Company>JM Canty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richb</dc:creator>
  <cp:lastModifiedBy>Ethan Schrodt</cp:lastModifiedBy>
  <cp:revision>382</cp:revision>
  <dcterms:created xsi:type="dcterms:W3CDTF">2008-08-07T20:56:52Z</dcterms:created>
  <dcterms:modified xsi:type="dcterms:W3CDTF">2024-04-30T13:21:06Z</dcterms:modified>
</cp:coreProperties>
</file>